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4" r:id="rId2"/>
    <p:sldId id="256" r:id="rId3"/>
    <p:sldId id="257" r:id="rId4"/>
    <p:sldId id="278" r:id="rId5"/>
    <p:sldId id="258" r:id="rId6"/>
    <p:sldId id="259" r:id="rId7"/>
    <p:sldId id="260" r:id="rId8"/>
    <p:sldId id="261" r:id="rId9"/>
    <p:sldId id="262" r:id="rId10"/>
    <p:sldId id="263" r:id="rId11"/>
    <p:sldId id="265" r:id="rId12"/>
    <p:sldId id="267" r:id="rId13"/>
    <p:sldId id="269" r:id="rId14"/>
    <p:sldId id="270" r:id="rId15"/>
    <p:sldId id="268" r:id="rId16"/>
    <p:sldId id="266" r:id="rId17"/>
    <p:sldId id="271" r:id="rId18"/>
    <p:sldId id="272" r:id="rId19"/>
    <p:sldId id="279" r:id="rId20"/>
    <p:sldId id="273" r:id="rId21"/>
    <p:sldId id="275" r:id="rId22"/>
    <p:sldId id="274" r:id="rId23"/>
    <p:sldId id="277"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900" y="2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B356F2-26C6-4F0C-A536-3E97B6C69CDF}" type="datetimeFigureOut">
              <a:rPr lang="en-US" smtClean="0"/>
              <a:t>8/22/2025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4D12D-B6F7-4A41-812A-AADA927E65B5}" type="slidenum">
              <a:rPr lang="en-US" smtClean="0"/>
              <a:t>‹#›</a:t>
            </a:fld>
            <a:endParaRPr lang="en-US"/>
          </a:p>
        </p:txBody>
      </p:sp>
    </p:spTree>
    <p:extLst>
      <p:ext uri="{BB962C8B-B14F-4D97-AF65-F5344CB8AC3E}">
        <p14:creationId xmlns:p14="http://schemas.microsoft.com/office/powerpoint/2010/main" val="51925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4D12D-B6F7-4A41-812A-AADA927E65B5}" type="slidenum">
              <a:rPr lang="en-US" smtClean="0"/>
              <a:t>6</a:t>
            </a:fld>
            <a:endParaRPr lang="en-US"/>
          </a:p>
        </p:txBody>
      </p:sp>
    </p:spTree>
    <p:extLst>
      <p:ext uri="{BB962C8B-B14F-4D97-AF65-F5344CB8AC3E}">
        <p14:creationId xmlns:p14="http://schemas.microsoft.com/office/powerpoint/2010/main" val="3713275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4D12D-B6F7-4A41-812A-AADA927E65B5}" type="slidenum">
              <a:rPr lang="en-US" smtClean="0"/>
              <a:t>7</a:t>
            </a:fld>
            <a:endParaRPr lang="en-US"/>
          </a:p>
        </p:txBody>
      </p:sp>
    </p:spTree>
    <p:extLst>
      <p:ext uri="{BB962C8B-B14F-4D97-AF65-F5344CB8AC3E}">
        <p14:creationId xmlns:p14="http://schemas.microsoft.com/office/powerpoint/2010/main" val="1992366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4D12D-B6F7-4A41-812A-AADA927E65B5}" type="slidenum">
              <a:rPr lang="en-US" smtClean="0"/>
              <a:t>8</a:t>
            </a:fld>
            <a:endParaRPr lang="en-US"/>
          </a:p>
        </p:txBody>
      </p:sp>
    </p:spTree>
    <p:extLst>
      <p:ext uri="{BB962C8B-B14F-4D97-AF65-F5344CB8AC3E}">
        <p14:creationId xmlns:p14="http://schemas.microsoft.com/office/powerpoint/2010/main" val="2531258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4D12D-B6F7-4A41-812A-AADA927E65B5}" type="slidenum">
              <a:rPr lang="en-US" smtClean="0"/>
              <a:t>9</a:t>
            </a:fld>
            <a:endParaRPr lang="en-US"/>
          </a:p>
        </p:txBody>
      </p:sp>
    </p:spTree>
    <p:extLst>
      <p:ext uri="{BB962C8B-B14F-4D97-AF65-F5344CB8AC3E}">
        <p14:creationId xmlns:p14="http://schemas.microsoft.com/office/powerpoint/2010/main" val="2779814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4D12D-B6F7-4A41-812A-AADA927E65B5}" type="slidenum">
              <a:rPr lang="en-US" smtClean="0"/>
              <a:t>10</a:t>
            </a:fld>
            <a:endParaRPr lang="en-US"/>
          </a:p>
        </p:txBody>
      </p:sp>
    </p:spTree>
    <p:extLst>
      <p:ext uri="{BB962C8B-B14F-4D97-AF65-F5344CB8AC3E}">
        <p14:creationId xmlns:p14="http://schemas.microsoft.com/office/powerpoint/2010/main" val="1999425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4D12D-B6F7-4A41-812A-AADA927E65B5}" type="slidenum">
              <a:rPr lang="en-US" smtClean="0"/>
              <a:t>11</a:t>
            </a:fld>
            <a:endParaRPr lang="en-US"/>
          </a:p>
        </p:txBody>
      </p:sp>
    </p:spTree>
    <p:extLst>
      <p:ext uri="{BB962C8B-B14F-4D97-AF65-F5344CB8AC3E}">
        <p14:creationId xmlns:p14="http://schemas.microsoft.com/office/powerpoint/2010/main" val="4222050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4D12D-B6F7-4A41-812A-AADA927E65B5}" type="slidenum">
              <a:rPr lang="en-US" smtClean="0"/>
              <a:t>18</a:t>
            </a:fld>
            <a:endParaRPr lang="en-US"/>
          </a:p>
        </p:txBody>
      </p:sp>
    </p:spTree>
    <p:extLst>
      <p:ext uri="{BB962C8B-B14F-4D97-AF65-F5344CB8AC3E}">
        <p14:creationId xmlns:p14="http://schemas.microsoft.com/office/powerpoint/2010/main" val="1336742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FC8E-61DE-4315-B8D6-0204C8141C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698CE5-3471-4B45-83ED-8012C237DC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C89FD1-2929-489C-8B99-449D9FBAD40D}"/>
              </a:ext>
            </a:extLst>
          </p:cNvPr>
          <p:cNvSpPr>
            <a:spLocks noGrp="1"/>
          </p:cNvSpPr>
          <p:nvPr>
            <p:ph type="dt" sz="half" idx="10"/>
          </p:nvPr>
        </p:nvSpPr>
        <p:spPr/>
        <p:txBody>
          <a:bodyPr/>
          <a:lstStyle/>
          <a:p>
            <a:fld id="{2EF3C043-18DD-4213-86F2-20429569E678}" type="datetimeFigureOut">
              <a:rPr lang="en-US" smtClean="0"/>
              <a:t>8/22/2025</a:t>
            </a:fld>
            <a:endParaRPr lang="en-US"/>
          </a:p>
        </p:txBody>
      </p:sp>
      <p:sp>
        <p:nvSpPr>
          <p:cNvPr id="5" name="Footer Placeholder 4">
            <a:extLst>
              <a:ext uri="{FF2B5EF4-FFF2-40B4-BE49-F238E27FC236}">
                <a16:creationId xmlns:a16="http://schemas.microsoft.com/office/drawing/2014/main" id="{42FB9AC5-DB61-4A96-94BA-5C87FD64DB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D73E6-5601-4688-BB3F-84C121DBE728}"/>
              </a:ext>
            </a:extLst>
          </p:cNvPr>
          <p:cNvSpPr>
            <a:spLocks noGrp="1"/>
          </p:cNvSpPr>
          <p:nvPr>
            <p:ph type="sldNum" sz="quarter" idx="12"/>
          </p:nvPr>
        </p:nvSpPr>
        <p:spPr/>
        <p:txBody>
          <a:bodyPr/>
          <a:lstStyle/>
          <a:p>
            <a:fld id="{418480DF-26D5-4A00-A65E-11FD9220A958}" type="slidenum">
              <a:rPr lang="en-US" smtClean="0"/>
              <a:t>‹#›</a:t>
            </a:fld>
            <a:endParaRPr lang="en-US"/>
          </a:p>
        </p:txBody>
      </p:sp>
    </p:spTree>
    <p:extLst>
      <p:ext uri="{BB962C8B-B14F-4D97-AF65-F5344CB8AC3E}">
        <p14:creationId xmlns:p14="http://schemas.microsoft.com/office/powerpoint/2010/main" val="578480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00817-D559-4381-AA19-C0D82AC930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A1B722-0CDF-442E-8E3F-8B9EDD8F5E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C84BF4-BE08-47FB-BD07-CDE36EE47358}"/>
              </a:ext>
            </a:extLst>
          </p:cNvPr>
          <p:cNvSpPr>
            <a:spLocks noGrp="1"/>
          </p:cNvSpPr>
          <p:nvPr>
            <p:ph type="dt" sz="half" idx="10"/>
          </p:nvPr>
        </p:nvSpPr>
        <p:spPr/>
        <p:txBody>
          <a:bodyPr/>
          <a:lstStyle/>
          <a:p>
            <a:fld id="{2EF3C043-18DD-4213-86F2-20429569E678}" type="datetimeFigureOut">
              <a:rPr lang="en-US" smtClean="0"/>
              <a:t>8/22/2025</a:t>
            </a:fld>
            <a:endParaRPr lang="en-US"/>
          </a:p>
        </p:txBody>
      </p:sp>
      <p:sp>
        <p:nvSpPr>
          <p:cNvPr id="5" name="Footer Placeholder 4">
            <a:extLst>
              <a:ext uri="{FF2B5EF4-FFF2-40B4-BE49-F238E27FC236}">
                <a16:creationId xmlns:a16="http://schemas.microsoft.com/office/drawing/2014/main" id="{43090AD6-82A7-45C5-A78E-B55EE23A9B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CD7E-096D-4D6E-982C-41349B2164D0}"/>
              </a:ext>
            </a:extLst>
          </p:cNvPr>
          <p:cNvSpPr>
            <a:spLocks noGrp="1"/>
          </p:cNvSpPr>
          <p:nvPr>
            <p:ph type="sldNum" sz="quarter" idx="12"/>
          </p:nvPr>
        </p:nvSpPr>
        <p:spPr/>
        <p:txBody>
          <a:bodyPr/>
          <a:lstStyle/>
          <a:p>
            <a:fld id="{418480DF-26D5-4A00-A65E-11FD9220A958}" type="slidenum">
              <a:rPr lang="en-US" smtClean="0"/>
              <a:t>‹#›</a:t>
            </a:fld>
            <a:endParaRPr lang="en-US"/>
          </a:p>
        </p:txBody>
      </p:sp>
    </p:spTree>
    <p:extLst>
      <p:ext uri="{BB962C8B-B14F-4D97-AF65-F5344CB8AC3E}">
        <p14:creationId xmlns:p14="http://schemas.microsoft.com/office/powerpoint/2010/main" val="2465889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00EB47-BBCC-4473-812A-C1149C8DD9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B3A630-9EC0-44CD-8DC6-3CC1ABAACA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5A8368-7CE6-44DD-8250-C9CE15F1307F}"/>
              </a:ext>
            </a:extLst>
          </p:cNvPr>
          <p:cNvSpPr>
            <a:spLocks noGrp="1"/>
          </p:cNvSpPr>
          <p:nvPr>
            <p:ph type="dt" sz="half" idx="10"/>
          </p:nvPr>
        </p:nvSpPr>
        <p:spPr/>
        <p:txBody>
          <a:bodyPr/>
          <a:lstStyle/>
          <a:p>
            <a:fld id="{2EF3C043-18DD-4213-86F2-20429569E678}" type="datetimeFigureOut">
              <a:rPr lang="en-US" smtClean="0"/>
              <a:t>8/22/2025</a:t>
            </a:fld>
            <a:endParaRPr lang="en-US"/>
          </a:p>
        </p:txBody>
      </p:sp>
      <p:sp>
        <p:nvSpPr>
          <p:cNvPr id="5" name="Footer Placeholder 4">
            <a:extLst>
              <a:ext uri="{FF2B5EF4-FFF2-40B4-BE49-F238E27FC236}">
                <a16:creationId xmlns:a16="http://schemas.microsoft.com/office/drawing/2014/main" id="{46D673FB-E737-49FF-A272-1A06DF0C8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910BCA-F837-4129-BE2E-FA9F96432700}"/>
              </a:ext>
            </a:extLst>
          </p:cNvPr>
          <p:cNvSpPr>
            <a:spLocks noGrp="1"/>
          </p:cNvSpPr>
          <p:nvPr>
            <p:ph type="sldNum" sz="quarter" idx="12"/>
          </p:nvPr>
        </p:nvSpPr>
        <p:spPr/>
        <p:txBody>
          <a:bodyPr/>
          <a:lstStyle/>
          <a:p>
            <a:fld id="{418480DF-26D5-4A00-A65E-11FD9220A958}" type="slidenum">
              <a:rPr lang="en-US" smtClean="0"/>
              <a:t>‹#›</a:t>
            </a:fld>
            <a:endParaRPr lang="en-US"/>
          </a:p>
        </p:txBody>
      </p:sp>
    </p:spTree>
    <p:extLst>
      <p:ext uri="{BB962C8B-B14F-4D97-AF65-F5344CB8AC3E}">
        <p14:creationId xmlns:p14="http://schemas.microsoft.com/office/powerpoint/2010/main" val="408518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1D527-6B38-49F4-926D-5F1B25F9F5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F57D69-22FE-446D-A16E-49DCC48081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FFF9C-4E17-49BC-80C1-09D4B4E275F3}"/>
              </a:ext>
            </a:extLst>
          </p:cNvPr>
          <p:cNvSpPr>
            <a:spLocks noGrp="1"/>
          </p:cNvSpPr>
          <p:nvPr>
            <p:ph type="dt" sz="half" idx="10"/>
          </p:nvPr>
        </p:nvSpPr>
        <p:spPr/>
        <p:txBody>
          <a:bodyPr/>
          <a:lstStyle/>
          <a:p>
            <a:fld id="{2EF3C043-18DD-4213-86F2-20429569E678}" type="datetimeFigureOut">
              <a:rPr lang="en-US" smtClean="0"/>
              <a:t>8/22/2025</a:t>
            </a:fld>
            <a:endParaRPr lang="en-US"/>
          </a:p>
        </p:txBody>
      </p:sp>
      <p:sp>
        <p:nvSpPr>
          <p:cNvPr id="5" name="Footer Placeholder 4">
            <a:extLst>
              <a:ext uri="{FF2B5EF4-FFF2-40B4-BE49-F238E27FC236}">
                <a16:creationId xmlns:a16="http://schemas.microsoft.com/office/drawing/2014/main" id="{58C855BB-3668-462B-98B7-23A794CA5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9CB60-716C-4911-BFF3-76261D942715}"/>
              </a:ext>
            </a:extLst>
          </p:cNvPr>
          <p:cNvSpPr>
            <a:spLocks noGrp="1"/>
          </p:cNvSpPr>
          <p:nvPr>
            <p:ph type="sldNum" sz="quarter" idx="12"/>
          </p:nvPr>
        </p:nvSpPr>
        <p:spPr/>
        <p:txBody>
          <a:bodyPr/>
          <a:lstStyle/>
          <a:p>
            <a:fld id="{418480DF-26D5-4A00-A65E-11FD9220A958}" type="slidenum">
              <a:rPr lang="en-US" smtClean="0"/>
              <a:t>‹#›</a:t>
            </a:fld>
            <a:endParaRPr lang="en-US"/>
          </a:p>
        </p:txBody>
      </p:sp>
    </p:spTree>
    <p:extLst>
      <p:ext uri="{BB962C8B-B14F-4D97-AF65-F5344CB8AC3E}">
        <p14:creationId xmlns:p14="http://schemas.microsoft.com/office/powerpoint/2010/main" val="783477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58267-F84D-4D7B-9AB9-D04484B53C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E39F72-4F42-4601-B2BC-12CDD1C951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7C6A42-8861-484D-863C-0D64AC6CAF12}"/>
              </a:ext>
            </a:extLst>
          </p:cNvPr>
          <p:cNvSpPr>
            <a:spLocks noGrp="1"/>
          </p:cNvSpPr>
          <p:nvPr>
            <p:ph type="dt" sz="half" idx="10"/>
          </p:nvPr>
        </p:nvSpPr>
        <p:spPr/>
        <p:txBody>
          <a:bodyPr/>
          <a:lstStyle/>
          <a:p>
            <a:fld id="{2EF3C043-18DD-4213-86F2-20429569E678}" type="datetimeFigureOut">
              <a:rPr lang="en-US" smtClean="0"/>
              <a:t>8/22/2025</a:t>
            </a:fld>
            <a:endParaRPr lang="en-US"/>
          </a:p>
        </p:txBody>
      </p:sp>
      <p:sp>
        <p:nvSpPr>
          <p:cNvPr id="5" name="Footer Placeholder 4">
            <a:extLst>
              <a:ext uri="{FF2B5EF4-FFF2-40B4-BE49-F238E27FC236}">
                <a16:creationId xmlns:a16="http://schemas.microsoft.com/office/drawing/2014/main" id="{36ED6E3E-4D21-46C2-9952-E3682FFAC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8E3DE-2083-4FBE-B0E6-BFC3A29789FD}"/>
              </a:ext>
            </a:extLst>
          </p:cNvPr>
          <p:cNvSpPr>
            <a:spLocks noGrp="1"/>
          </p:cNvSpPr>
          <p:nvPr>
            <p:ph type="sldNum" sz="quarter" idx="12"/>
          </p:nvPr>
        </p:nvSpPr>
        <p:spPr/>
        <p:txBody>
          <a:bodyPr/>
          <a:lstStyle/>
          <a:p>
            <a:fld id="{418480DF-26D5-4A00-A65E-11FD9220A958}" type="slidenum">
              <a:rPr lang="en-US" smtClean="0"/>
              <a:t>‹#›</a:t>
            </a:fld>
            <a:endParaRPr lang="en-US"/>
          </a:p>
        </p:txBody>
      </p:sp>
    </p:spTree>
    <p:extLst>
      <p:ext uri="{BB962C8B-B14F-4D97-AF65-F5344CB8AC3E}">
        <p14:creationId xmlns:p14="http://schemas.microsoft.com/office/powerpoint/2010/main" val="3959942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C7BB-FB5E-496C-BB7B-9F9BCDB790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CD368-BB37-4F89-9ED2-BA282EB760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58BBF6-8A63-4D0D-8208-9DAB1F2653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AF72BE-E94F-4F9E-8DFD-4A7FF3748BB3}"/>
              </a:ext>
            </a:extLst>
          </p:cNvPr>
          <p:cNvSpPr>
            <a:spLocks noGrp="1"/>
          </p:cNvSpPr>
          <p:nvPr>
            <p:ph type="dt" sz="half" idx="10"/>
          </p:nvPr>
        </p:nvSpPr>
        <p:spPr/>
        <p:txBody>
          <a:bodyPr/>
          <a:lstStyle/>
          <a:p>
            <a:fld id="{2EF3C043-18DD-4213-86F2-20429569E678}" type="datetimeFigureOut">
              <a:rPr lang="en-US" smtClean="0"/>
              <a:t>8/22/2025</a:t>
            </a:fld>
            <a:endParaRPr lang="en-US"/>
          </a:p>
        </p:txBody>
      </p:sp>
      <p:sp>
        <p:nvSpPr>
          <p:cNvPr id="6" name="Footer Placeholder 5">
            <a:extLst>
              <a:ext uri="{FF2B5EF4-FFF2-40B4-BE49-F238E27FC236}">
                <a16:creationId xmlns:a16="http://schemas.microsoft.com/office/drawing/2014/main" id="{A56176DC-882A-44B5-B14B-C13E91BB91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D1E932-EC73-4638-8346-805672BCA972}"/>
              </a:ext>
            </a:extLst>
          </p:cNvPr>
          <p:cNvSpPr>
            <a:spLocks noGrp="1"/>
          </p:cNvSpPr>
          <p:nvPr>
            <p:ph type="sldNum" sz="quarter" idx="12"/>
          </p:nvPr>
        </p:nvSpPr>
        <p:spPr/>
        <p:txBody>
          <a:bodyPr/>
          <a:lstStyle/>
          <a:p>
            <a:fld id="{418480DF-26D5-4A00-A65E-11FD9220A958}" type="slidenum">
              <a:rPr lang="en-US" smtClean="0"/>
              <a:t>‹#›</a:t>
            </a:fld>
            <a:endParaRPr lang="en-US"/>
          </a:p>
        </p:txBody>
      </p:sp>
    </p:spTree>
    <p:extLst>
      <p:ext uri="{BB962C8B-B14F-4D97-AF65-F5344CB8AC3E}">
        <p14:creationId xmlns:p14="http://schemas.microsoft.com/office/powerpoint/2010/main" val="4069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52B53-DC11-44F6-90F1-C624D3C600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2E7A66-FE36-4251-B451-5E36D66919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3A9D5F-14CD-4035-B135-C2C0FA5F30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96A5FB-7E54-4F31-9152-CDF495CDE2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7096E0-8F2B-4D15-9E3D-1FB07CEB1F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4D4933-4A87-451C-AFCE-F58B4E72E272}"/>
              </a:ext>
            </a:extLst>
          </p:cNvPr>
          <p:cNvSpPr>
            <a:spLocks noGrp="1"/>
          </p:cNvSpPr>
          <p:nvPr>
            <p:ph type="dt" sz="half" idx="10"/>
          </p:nvPr>
        </p:nvSpPr>
        <p:spPr/>
        <p:txBody>
          <a:bodyPr/>
          <a:lstStyle/>
          <a:p>
            <a:fld id="{2EF3C043-18DD-4213-86F2-20429569E678}" type="datetimeFigureOut">
              <a:rPr lang="en-US" smtClean="0"/>
              <a:t>8/22/2025</a:t>
            </a:fld>
            <a:endParaRPr lang="en-US"/>
          </a:p>
        </p:txBody>
      </p:sp>
      <p:sp>
        <p:nvSpPr>
          <p:cNvPr id="8" name="Footer Placeholder 7">
            <a:extLst>
              <a:ext uri="{FF2B5EF4-FFF2-40B4-BE49-F238E27FC236}">
                <a16:creationId xmlns:a16="http://schemas.microsoft.com/office/drawing/2014/main" id="{D765239C-2D59-4E4B-B6BF-03DD5FE615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FD7F02-1519-47D6-BCFB-13D0B47F7B8A}"/>
              </a:ext>
            </a:extLst>
          </p:cNvPr>
          <p:cNvSpPr>
            <a:spLocks noGrp="1"/>
          </p:cNvSpPr>
          <p:nvPr>
            <p:ph type="sldNum" sz="quarter" idx="12"/>
          </p:nvPr>
        </p:nvSpPr>
        <p:spPr/>
        <p:txBody>
          <a:bodyPr/>
          <a:lstStyle/>
          <a:p>
            <a:fld id="{418480DF-26D5-4A00-A65E-11FD9220A958}" type="slidenum">
              <a:rPr lang="en-US" smtClean="0"/>
              <a:t>‹#›</a:t>
            </a:fld>
            <a:endParaRPr lang="en-US"/>
          </a:p>
        </p:txBody>
      </p:sp>
    </p:spTree>
    <p:extLst>
      <p:ext uri="{BB962C8B-B14F-4D97-AF65-F5344CB8AC3E}">
        <p14:creationId xmlns:p14="http://schemas.microsoft.com/office/powerpoint/2010/main" val="3326072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FD558-3F7E-43EF-8FF4-112140A0D2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E15509-1C14-4AFB-BC2F-B03CA66A56C8}"/>
              </a:ext>
            </a:extLst>
          </p:cNvPr>
          <p:cNvSpPr>
            <a:spLocks noGrp="1"/>
          </p:cNvSpPr>
          <p:nvPr>
            <p:ph type="dt" sz="half" idx="10"/>
          </p:nvPr>
        </p:nvSpPr>
        <p:spPr/>
        <p:txBody>
          <a:bodyPr/>
          <a:lstStyle/>
          <a:p>
            <a:fld id="{2EF3C043-18DD-4213-86F2-20429569E678}" type="datetimeFigureOut">
              <a:rPr lang="en-US" smtClean="0"/>
              <a:t>8/22/2025</a:t>
            </a:fld>
            <a:endParaRPr lang="en-US"/>
          </a:p>
        </p:txBody>
      </p:sp>
      <p:sp>
        <p:nvSpPr>
          <p:cNvPr id="4" name="Footer Placeholder 3">
            <a:extLst>
              <a:ext uri="{FF2B5EF4-FFF2-40B4-BE49-F238E27FC236}">
                <a16:creationId xmlns:a16="http://schemas.microsoft.com/office/drawing/2014/main" id="{B872A002-F522-4A55-9867-8AD87F3552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EA9DE8-5770-41CE-BDFF-3D41F3F43093}"/>
              </a:ext>
            </a:extLst>
          </p:cNvPr>
          <p:cNvSpPr>
            <a:spLocks noGrp="1"/>
          </p:cNvSpPr>
          <p:nvPr>
            <p:ph type="sldNum" sz="quarter" idx="12"/>
          </p:nvPr>
        </p:nvSpPr>
        <p:spPr/>
        <p:txBody>
          <a:bodyPr/>
          <a:lstStyle/>
          <a:p>
            <a:fld id="{418480DF-26D5-4A00-A65E-11FD9220A958}" type="slidenum">
              <a:rPr lang="en-US" smtClean="0"/>
              <a:t>‹#›</a:t>
            </a:fld>
            <a:endParaRPr lang="en-US"/>
          </a:p>
        </p:txBody>
      </p:sp>
    </p:spTree>
    <p:extLst>
      <p:ext uri="{BB962C8B-B14F-4D97-AF65-F5344CB8AC3E}">
        <p14:creationId xmlns:p14="http://schemas.microsoft.com/office/powerpoint/2010/main" val="3537539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69ECD8-D7C6-42AB-9641-FF864EC3E6A8}"/>
              </a:ext>
            </a:extLst>
          </p:cNvPr>
          <p:cNvSpPr>
            <a:spLocks noGrp="1"/>
          </p:cNvSpPr>
          <p:nvPr>
            <p:ph type="dt" sz="half" idx="10"/>
          </p:nvPr>
        </p:nvSpPr>
        <p:spPr/>
        <p:txBody>
          <a:bodyPr/>
          <a:lstStyle/>
          <a:p>
            <a:fld id="{2EF3C043-18DD-4213-86F2-20429569E678}" type="datetimeFigureOut">
              <a:rPr lang="en-US" smtClean="0"/>
              <a:t>8/22/2025</a:t>
            </a:fld>
            <a:endParaRPr lang="en-US"/>
          </a:p>
        </p:txBody>
      </p:sp>
      <p:sp>
        <p:nvSpPr>
          <p:cNvPr id="3" name="Footer Placeholder 2">
            <a:extLst>
              <a:ext uri="{FF2B5EF4-FFF2-40B4-BE49-F238E27FC236}">
                <a16:creationId xmlns:a16="http://schemas.microsoft.com/office/drawing/2014/main" id="{C7661D59-EBBD-4AF2-A7F4-A838F3E35B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70081E-8E7F-4C68-B312-53BDD8C03F2C}"/>
              </a:ext>
            </a:extLst>
          </p:cNvPr>
          <p:cNvSpPr>
            <a:spLocks noGrp="1"/>
          </p:cNvSpPr>
          <p:nvPr>
            <p:ph type="sldNum" sz="quarter" idx="12"/>
          </p:nvPr>
        </p:nvSpPr>
        <p:spPr/>
        <p:txBody>
          <a:bodyPr/>
          <a:lstStyle/>
          <a:p>
            <a:fld id="{418480DF-26D5-4A00-A65E-11FD9220A958}" type="slidenum">
              <a:rPr lang="en-US" smtClean="0"/>
              <a:t>‹#›</a:t>
            </a:fld>
            <a:endParaRPr lang="en-US"/>
          </a:p>
        </p:txBody>
      </p:sp>
    </p:spTree>
    <p:extLst>
      <p:ext uri="{BB962C8B-B14F-4D97-AF65-F5344CB8AC3E}">
        <p14:creationId xmlns:p14="http://schemas.microsoft.com/office/powerpoint/2010/main" val="58503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EA569-2A54-4D24-9D90-4F4C3A6AC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BB0750-4740-4B45-965C-0709B2DDB4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41D1CB-50D2-40BC-81B5-D58553E4D6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59FDA4-FC87-47BD-83E1-E0E3D4A887ED}"/>
              </a:ext>
            </a:extLst>
          </p:cNvPr>
          <p:cNvSpPr>
            <a:spLocks noGrp="1"/>
          </p:cNvSpPr>
          <p:nvPr>
            <p:ph type="dt" sz="half" idx="10"/>
          </p:nvPr>
        </p:nvSpPr>
        <p:spPr/>
        <p:txBody>
          <a:bodyPr/>
          <a:lstStyle/>
          <a:p>
            <a:fld id="{2EF3C043-18DD-4213-86F2-20429569E678}" type="datetimeFigureOut">
              <a:rPr lang="en-US" smtClean="0"/>
              <a:t>8/22/2025</a:t>
            </a:fld>
            <a:endParaRPr lang="en-US"/>
          </a:p>
        </p:txBody>
      </p:sp>
      <p:sp>
        <p:nvSpPr>
          <p:cNvPr id="6" name="Footer Placeholder 5">
            <a:extLst>
              <a:ext uri="{FF2B5EF4-FFF2-40B4-BE49-F238E27FC236}">
                <a16:creationId xmlns:a16="http://schemas.microsoft.com/office/drawing/2014/main" id="{223A360F-49FB-41D5-86EB-D7A72AF55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A89E45-0C5C-447F-8711-5F324CE6A277}"/>
              </a:ext>
            </a:extLst>
          </p:cNvPr>
          <p:cNvSpPr>
            <a:spLocks noGrp="1"/>
          </p:cNvSpPr>
          <p:nvPr>
            <p:ph type="sldNum" sz="quarter" idx="12"/>
          </p:nvPr>
        </p:nvSpPr>
        <p:spPr/>
        <p:txBody>
          <a:bodyPr/>
          <a:lstStyle/>
          <a:p>
            <a:fld id="{418480DF-26D5-4A00-A65E-11FD9220A958}" type="slidenum">
              <a:rPr lang="en-US" smtClean="0"/>
              <a:t>‹#›</a:t>
            </a:fld>
            <a:endParaRPr lang="en-US"/>
          </a:p>
        </p:txBody>
      </p:sp>
    </p:spTree>
    <p:extLst>
      <p:ext uri="{BB962C8B-B14F-4D97-AF65-F5344CB8AC3E}">
        <p14:creationId xmlns:p14="http://schemas.microsoft.com/office/powerpoint/2010/main" val="221058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A11B1-E0B9-47C0-9F16-EBBF7601E4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7DCCE9-857F-40D3-82FF-B04741D987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8B5879-1ACB-49AC-8EBD-1046F7840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D5E644-B273-4C08-BFEF-A3F0083B1DD3}"/>
              </a:ext>
            </a:extLst>
          </p:cNvPr>
          <p:cNvSpPr>
            <a:spLocks noGrp="1"/>
          </p:cNvSpPr>
          <p:nvPr>
            <p:ph type="dt" sz="half" idx="10"/>
          </p:nvPr>
        </p:nvSpPr>
        <p:spPr/>
        <p:txBody>
          <a:bodyPr/>
          <a:lstStyle/>
          <a:p>
            <a:fld id="{2EF3C043-18DD-4213-86F2-20429569E678}" type="datetimeFigureOut">
              <a:rPr lang="en-US" smtClean="0"/>
              <a:t>8/22/2025</a:t>
            </a:fld>
            <a:endParaRPr lang="en-US"/>
          </a:p>
        </p:txBody>
      </p:sp>
      <p:sp>
        <p:nvSpPr>
          <p:cNvPr id="6" name="Footer Placeholder 5">
            <a:extLst>
              <a:ext uri="{FF2B5EF4-FFF2-40B4-BE49-F238E27FC236}">
                <a16:creationId xmlns:a16="http://schemas.microsoft.com/office/drawing/2014/main" id="{40DDB4F6-16E9-47FB-8084-A7B384CEF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9163F-82D0-45D4-BECF-F61ABB19439F}"/>
              </a:ext>
            </a:extLst>
          </p:cNvPr>
          <p:cNvSpPr>
            <a:spLocks noGrp="1"/>
          </p:cNvSpPr>
          <p:nvPr>
            <p:ph type="sldNum" sz="quarter" idx="12"/>
          </p:nvPr>
        </p:nvSpPr>
        <p:spPr/>
        <p:txBody>
          <a:bodyPr/>
          <a:lstStyle/>
          <a:p>
            <a:fld id="{418480DF-26D5-4A00-A65E-11FD9220A958}" type="slidenum">
              <a:rPr lang="en-US" smtClean="0"/>
              <a:t>‹#›</a:t>
            </a:fld>
            <a:endParaRPr lang="en-US"/>
          </a:p>
        </p:txBody>
      </p:sp>
    </p:spTree>
    <p:extLst>
      <p:ext uri="{BB962C8B-B14F-4D97-AF65-F5344CB8AC3E}">
        <p14:creationId xmlns:p14="http://schemas.microsoft.com/office/powerpoint/2010/main" val="2113376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F8330C-8C58-4A49-9128-9CEA7FA1DA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5365F7-8F7E-402E-963E-667C82A2F9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AE75B-1CE1-43BA-8ECC-771A3D6A7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F3C043-18DD-4213-86F2-20429569E678}" type="datetimeFigureOut">
              <a:rPr lang="en-US" smtClean="0"/>
              <a:t>8/22/2025</a:t>
            </a:fld>
            <a:endParaRPr lang="en-US"/>
          </a:p>
        </p:txBody>
      </p:sp>
      <p:sp>
        <p:nvSpPr>
          <p:cNvPr id="5" name="Footer Placeholder 4">
            <a:extLst>
              <a:ext uri="{FF2B5EF4-FFF2-40B4-BE49-F238E27FC236}">
                <a16:creationId xmlns:a16="http://schemas.microsoft.com/office/drawing/2014/main" id="{6E22B28E-B111-4E8D-AF9C-6CBE655A4B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52E92D-E958-4F00-AE07-FBE0381F88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480DF-26D5-4A00-A65E-11FD9220A958}" type="slidenum">
              <a:rPr lang="en-US" smtClean="0"/>
              <a:t>‹#›</a:t>
            </a:fld>
            <a:endParaRPr lang="en-US"/>
          </a:p>
        </p:txBody>
      </p:sp>
    </p:spTree>
    <p:extLst>
      <p:ext uri="{BB962C8B-B14F-4D97-AF65-F5344CB8AC3E}">
        <p14:creationId xmlns:p14="http://schemas.microsoft.com/office/powerpoint/2010/main" val="2063545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riaa.com/wp-content/uploads/2017/03/RIAA-2016-Year-End-News-Note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www.riaa.com/wp-content/uploads/2017/03/RIAA-2016-Year-End-News-Notes.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riaa.com/wp-content/uploads/2017/03/RIAA-2016-Year-End-News-Notes.pdf"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www.riaa.com/wp-content/uploads/2017/09/RIAA-Mid-Year-2017-News-and-Notes2.pdf"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riaa.com/wp-content/uploads/2018/10/RIAA_LatinMidYear_100918a.pdf"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www.riaa.com/reports/riaa-releases-2019-year-end-music-industry-revenue-report/"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s://apps.bea.gov/scb/pdf/2011/06%20June/0611_artistic.pdf"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riaa.com/reports/digital-music-report-201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riaa.com/reports/digital-music-report-2015/"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riaa.com/reports/digital-music-report-201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s://www.riaa.com/reports/digital-music-report-201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022892-F493-404D-A4C4-6739EF1AF5F0}"/>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sz="2800">
                <a:solidFill>
                  <a:schemeClr val="bg1"/>
                </a:solidFill>
              </a:rPr>
              <a:t>MAJOR SHIFT IN HOW MUSIC AND OTHER ARTISTIC ORIGINALS ARE CLASSIFIED ACCORDING THE BUREAU OF ECONOMIC ANALYSIS</a:t>
            </a:r>
          </a:p>
        </p:txBody>
      </p:sp>
      <p:pic>
        <p:nvPicPr>
          <p:cNvPr id="12" name="Picture 4">
            <a:extLst>
              <a:ext uri="{FF2B5EF4-FFF2-40B4-BE49-F238E27FC236}">
                <a16:creationId xmlns:a16="http://schemas.microsoft.com/office/drawing/2014/main" id="{34CD0268-E45E-40AF-AF0D-C68B936DBDCE}"/>
              </a:ext>
            </a:extLst>
          </p:cNvPr>
          <p:cNvPicPr>
            <a:picLocks noChangeAspect="1"/>
          </p:cNvPicPr>
          <p:nvPr/>
        </p:nvPicPr>
        <p:blipFill rotWithShape="1">
          <a:blip r:embed="rId2"/>
          <a:srcRect r="26633" b="-1"/>
          <a:stretch/>
        </p:blipFill>
        <p:spPr>
          <a:xfrm>
            <a:off x="4654297" y="10"/>
            <a:ext cx="7537704" cy="6857990"/>
          </a:xfrm>
          <a:prstGeom prst="rect">
            <a:avLst/>
          </a:prstGeom>
        </p:spPr>
      </p:pic>
    </p:spTree>
    <p:extLst>
      <p:ext uri="{BB962C8B-B14F-4D97-AF65-F5344CB8AC3E}">
        <p14:creationId xmlns:p14="http://schemas.microsoft.com/office/powerpoint/2010/main" val="14994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26FC9E-583A-4684-9E94-AB8C8357DE57}"/>
              </a:ext>
            </a:extLst>
          </p:cNvPr>
          <p:cNvSpPr>
            <a:spLocks noGrp="1"/>
          </p:cNvSpPr>
          <p:nvPr>
            <p:ph type="title"/>
          </p:nvPr>
        </p:nvSpPr>
        <p:spPr>
          <a:xfrm>
            <a:off x="838200" y="585216"/>
            <a:ext cx="10515600" cy="1325563"/>
          </a:xfrm>
        </p:spPr>
        <p:txBody>
          <a:bodyPr>
            <a:normAutofit/>
          </a:bodyPr>
          <a:lstStyle/>
          <a:p>
            <a:r>
              <a:rPr lang="en-US" dirty="0">
                <a:solidFill>
                  <a:schemeClr val="bg1"/>
                </a:solidFill>
              </a:rPr>
              <a:t>RIAA MUSIC REVENUE DATA</a:t>
            </a:r>
          </a:p>
        </p:txBody>
      </p:sp>
      <p:sp>
        <p:nvSpPr>
          <p:cNvPr id="3" name="Content Placeholder 2">
            <a:extLst>
              <a:ext uri="{FF2B5EF4-FFF2-40B4-BE49-F238E27FC236}">
                <a16:creationId xmlns:a16="http://schemas.microsoft.com/office/drawing/2014/main" id="{D6FE31CD-31DD-487C-9D17-CA7645FE5979}"/>
              </a:ext>
            </a:extLst>
          </p:cNvPr>
          <p:cNvSpPr>
            <a:spLocks noGrp="1"/>
          </p:cNvSpPr>
          <p:nvPr>
            <p:ph idx="1"/>
          </p:nvPr>
        </p:nvSpPr>
        <p:spPr>
          <a:xfrm>
            <a:off x="7546848" y="2516777"/>
            <a:ext cx="3803904" cy="3660185"/>
          </a:xfrm>
        </p:spPr>
        <p:txBody>
          <a:bodyPr anchor="ctr">
            <a:normAutofit/>
          </a:bodyPr>
          <a:lstStyle/>
          <a:p>
            <a:r>
              <a:rPr lang="en-US" sz="2200" dirty="0"/>
              <a:t>CALENDAR YEAR 2016</a:t>
            </a:r>
          </a:p>
          <a:p>
            <a:endParaRPr lang="en-US" sz="2200" dirty="0"/>
          </a:p>
        </p:txBody>
      </p:sp>
      <p:sp>
        <p:nvSpPr>
          <p:cNvPr id="28" name="TextBox 27">
            <a:extLst>
              <a:ext uri="{FF2B5EF4-FFF2-40B4-BE49-F238E27FC236}">
                <a16:creationId xmlns:a16="http://schemas.microsoft.com/office/drawing/2014/main" id="{BCD0FB85-0955-4B10-941B-9EE537BA0F16}"/>
              </a:ext>
            </a:extLst>
          </p:cNvPr>
          <p:cNvSpPr txBox="1"/>
          <p:nvPr/>
        </p:nvSpPr>
        <p:spPr>
          <a:xfrm>
            <a:off x="6231988" y="5949618"/>
            <a:ext cx="5960012" cy="646331"/>
          </a:xfrm>
          <a:prstGeom prst="rect">
            <a:avLst/>
          </a:prstGeom>
          <a:noFill/>
        </p:spPr>
        <p:txBody>
          <a:bodyPr wrap="square">
            <a:spAutoFit/>
          </a:bodyPr>
          <a:lstStyle/>
          <a:p>
            <a:pPr>
              <a:spcAft>
                <a:spcPts val="600"/>
              </a:spcAft>
            </a:pPr>
            <a:r>
              <a:rPr lang="en-US" dirty="0">
                <a:hlinkClick r:id="rId3"/>
              </a:rPr>
              <a:t>https://www.riaa.com/wp-content/uploads/2017/03/RIAA-2016-Year-End-News-Notes.pdf</a:t>
            </a:r>
            <a:endParaRPr lang="en-US" dirty="0"/>
          </a:p>
        </p:txBody>
      </p:sp>
      <p:pic>
        <p:nvPicPr>
          <p:cNvPr id="4" name="Picture 3">
            <a:extLst>
              <a:ext uri="{FF2B5EF4-FFF2-40B4-BE49-F238E27FC236}">
                <a16:creationId xmlns:a16="http://schemas.microsoft.com/office/drawing/2014/main" id="{834E3F64-23FF-45A3-84C6-A8A92EB0D39C}"/>
              </a:ext>
            </a:extLst>
          </p:cNvPr>
          <p:cNvPicPr>
            <a:picLocks noChangeAspect="1"/>
          </p:cNvPicPr>
          <p:nvPr/>
        </p:nvPicPr>
        <p:blipFill rotWithShape="1">
          <a:blip r:embed="rId4"/>
          <a:srcRect l="20454" t="18720" r="21454" b="5416"/>
          <a:stretch/>
        </p:blipFill>
        <p:spPr>
          <a:xfrm>
            <a:off x="564496" y="2386584"/>
            <a:ext cx="5925728" cy="4362005"/>
          </a:xfrm>
          <a:prstGeom prst="rect">
            <a:avLst/>
          </a:prstGeom>
        </p:spPr>
      </p:pic>
    </p:spTree>
    <p:extLst>
      <p:ext uri="{BB962C8B-B14F-4D97-AF65-F5344CB8AC3E}">
        <p14:creationId xmlns:p14="http://schemas.microsoft.com/office/powerpoint/2010/main" val="910619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26FC9E-583A-4684-9E94-AB8C8357DE57}"/>
              </a:ext>
            </a:extLst>
          </p:cNvPr>
          <p:cNvSpPr>
            <a:spLocks noGrp="1"/>
          </p:cNvSpPr>
          <p:nvPr>
            <p:ph type="title"/>
          </p:nvPr>
        </p:nvSpPr>
        <p:spPr>
          <a:xfrm>
            <a:off x="838200" y="585216"/>
            <a:ext cx="10515600" cy="1325563"/>
          </a:xfrm>
        </p:spPr>
        <p:txBody>
          <a:bodyPr>
            <a:normAutofit/>
          </a:bodyPr>
          <a:lstStyle/>
          <a:p>
            <a:r>
              <a:rPr lang="en-US" dirty="0">
                <a:solidFill>
                  <a:schemeClr val="bg1"/>
                </a:solidFill>
              </a:rPr>
              <a:t>RIAA MUSIC REVENUE DATA</a:t>
            </a:r>
          </a:p>
        </p:txBody>
      </p:sp>
      <p:sp>
        <p:nvSpPr>
          <p:cNvPr id="3" name="Content Placeholder 2">
            <a:extLst>
              <a:ext uri="{FF2B5EF4-FFF2-40B4-BE49-F238E27FC236}">
                <a16:creationId xmlns:a16="http://schemas.microsoft.com/office/drawing/2014/main" id="{D6FE31CD-31DD-487C-9D17-CA7645FE5979}"/>
              </a:ext>
            </a:extLst>
          </p:cNvPr>
          <p:cNvSpPr>
            <a:spLocks noGrp="1"/>
          </p:cNvSpPr>
          <p:nvPr>
            <p:ph idx="1"/>
          </p:nvPr>
        </p:nvSpPr>
        <p:spPr>
          <a:xfrm>
            <a:off x="7546848" y="2516777"/>
            <a:ext cx="3803904" cy="3660185"/>
          </a:xfrm>
        </p:spPr>
        <p:txBody>
          <a:bodyPr anchor="ctr">
            <a:normAutofit/>
          </a:bodyPr>
          <a:lstStyle/>
          <a:p>
            <a:r>
              <a:rPr lang="en-US" sz="2200" dirty="0"/>
              <a:t>CALENDAR YEAR 2016</a:t>
            </a:r>
          </a:p>
          <a:p>
            <a:endParaRPr lang="en-US" sz="2200" dirty="0"/>
          </a:p>
        </p:txBody>
      </p:sp>
      <p:sp>
        <p:nvSpPr>
          <p:cNvPr id="28" name="TextBox 27">
            <a:extLst>
              <a:ext uri="{FF2B5EF4-FFF2-40B4-BE49-F238E27FC236}">
                <a16:creationId xmlns:a16="http://schemas.microsoft.com/office/drawing/2014/main" id="{BCD0FB85-0955-4B10-941B-9EE537BA0F16}"/>
              </a:ext>
            </a:extLst>
          </p:cNvPr>
          <p:cNvSpPr txBox="1"/>
          <p:nvPr/>
        </p:nvSpPr>
        <p:spPr>
          <a:xfrm>
            <a:off x="1059103" y="6165324"/>
            <a:ext cx="6093228" cy="646331"/>
          </a:xfrm>
          <a:prstGeom prst="rect">
            <a:avLst/>
          </a:prstGeom>
          <a:noFill/>
        </p:spPr>
        <p:txBody>
          <a:bodyPr wrap="square">
            <a:spAutoFit/>
          </a:bodyPr>
          <a:lstStyle/>
          <a:p>
            <a:pPr>
              <a:spcAft>
                <a:spcPts val="600"/>
              </a:spcAft>
            </a:pPr>
            <a:r>
              <a:rPr lang="en-US" dirty="0">
                <a:hlinkClick r:id="rId3"/>
              </a:rPr>
              <a:t>https://www.riaa.com/wp-content/uploads/2017/03/RIAA-2016-Year-End-News-Notes.pdf</a:t>
            </a:r>
            <a:endParaRPr lang="en-US" dirty="0"/>
          </a:p>
        </p:txBody>
      </p:sp>
      <p:pic>
        <p:nvPicPr>
          <p:cNvPr id="5" name="Picture 4">
            <a:extLst>
              <a:ext uri="{FF2B5EF4-FFF2-40B4-BE49-F238E27FC236}">
                <a16:creationId xmlns:a16="http://schemas.microsoft.com/office/drawing/2014/main" id="{5ABCD5A9-166C-4401-82A7-4100EE440EA6}"/>
              </a:ext>
            </a:extLst>
          </p:cNvPr>
          <p:cNvPicPr>
            <a:picLocks noChangeAspect="1"/>
          </p:cNvPicPr>
          <p:nvPr/>
        </p:nvPicPr>
        <p:blipFill rotWithShape="1">
          <a:blip r:embed="rId4"/>
          <a:srcRect l="19773" t="14882" r="22136" b="26634"/>
          <a:stretch/>
        </p:blipFill>
        <p:spPr>
          <a:xfrm>
            <a:off x="564495" y="2148524"/>
            <a:ext cx="7082445" cy="3800066"/>
          </a:xfrm>
          <a:prstGeom prst="rect">
            <a:avLst/>
          </a:prstGeom>
        </p:spPr>
      </p:pic>
    </p:spTree>
    <p:extLst>
      <p:ext uri="{BB962C8B-B14F-4D97-AF65-F5344CB8AC3E}">
        <p14:creationId xmlns:p14="http://schemas.microsoft.com/office/powerpoint/2010/main" val="1301949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875C-8136-430A-AECB-2067EF6910A4}"/>
              </a:ext>
            </a:extLst>
          </p:cNvPr>
          <p:cNvSpPr>
            <a:spLocks noGrp="1"/>
          </p:cNvSpPr>
          <p:nvPr>
            <p:ph type="title"/>
          </p:nvPr>
        </p:nvSpPr>
        <p:spPr>
          <a:xfrm>
            <a:off x="655320" y="1191795"/>
            <a:ext cx="4595071" cy="1645501"/>
          </a:xfrm>
        </p:spPr>
        <p:txBody>
          <a:bodyPr vert="horz" lIns="91440" tIns="45720" rIns="91440" bIns="45720" rtlCol="0" anchor="ctr">
            <a:noAutofit/>
          </a:bodyPr>
          <a:lstStyle/>
          <a:p>
            <a:r>
              <a:rPr lang="en-US" sz="2800" dirty="0"/>
              <a:t>AS STREAMING REVENUES INCREASE, PAID SUBSCRIPTIONS INCREASE AND DIGITAL DOWNLOADS DECREASE WHICH MEANS THE ARTIST’S SHARE OF REVNUE DECREASES IN DIRECT PROPORTION TO STREAMING REVENUES INCREASING</a:t>
            </a:r>
          </a:p>
        </p:txBody>
      </p:sp>
      <p:sp>
        <p:nvSpPr>
          <p:cNvPr id="7" name="TextBox 6">
            <a:extLst>
              <a:ext uri="{FF2B5EF4-FFF2-40B4-BE49-F238E27FC236}">
                <a16:creationId xmlns:a16="http://schemas.microsoft.com/office/drawing/2014/main" id="{1C1A8E45-1A1A-4CC8-817F-EB209F2F45A9}"/>
              </a:ext>
            </a:extLst>
          </p:cNvPr>
          <p:cNvSpPr txBox="1"/>
          <p:nvPr/>
        </p:nvSpPr>
        <p:spPr>
          <a:xfrm>
            <a:off x="838200" y="4042639"/>
            <a:ext cx="4595071" cy="2134323"/>
          </a:xfr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hlinkClick r:id="rId2"/>
              </a:rPr>
              <a:t>https://www.riaa.com/wp-content/uploads/2017/03/RIAA-2016-Year-End-News-Notes.pdf</a:t>
            </a:r>
            <a:endParaRPr lang="en-US" sz="2000" dirty="0"/>
          </a:p>
        </p:txBody>
      </p:sp>
      <p:sp>
        <p:nvSpPr>
          <p:cNvPr id="24" name="Rectangle 23">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5ADBAFCC-F563-413F-873F-4C404B637105}"/>
              </a:ext>
            </a:extLst>
          </p:cNvPr>
          <p:cNvPicPr>
            <a:picLocks noChangeAspect="1"/>
          </p:cNvPicPr>
          <p:nvPr/>
        </p:nvPicPr>
        <p:blipFill rotWithShape="1">
          <a:blip r:embed="rId3"/>
          <a:srcRect l="22637" t="15906" r="50510" b="35223"/>
          <a:stretch/>
        </p:blipFill>
        <p:spPr>
          <a:xfrm>
            <a:off x="6420908" y="545986"/>
            <a:ext cx="2364317" cy="2291310"/>
          </a:xfrm>
          <a:prstGeom prst="rect">
            <a:avLst/>
          </a:prstGeom>
        </p:spPr>
      </p:pic>
      <p:sp>
        <p:nvSpPr>
          <p:cNvPr id="30" name="Rectangle 29">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2091F69A-7F24-4D66-AD22-F6558ECEC16D}"/>
              </a:ext>
            </a:extLst>
          </p:cNvPr>
          <p:cNvPicPr>
            <a:picLocks noGrp="1" noChangeAspect="1"/>
          </p:cNvPicPr>
          <p:nvPr>
            <p:ph idx="1"/>
          </p:nvPr>
        </p:nvPicPr>
        <p:blipFill rotWithShape="1">
          <a:blip r:embed="rId4"/>
          <a:srcRect l="22381" t="15738" r="52557" b="44144"/>
          <a:stretch/>
        </p:blipFill>
        <p:spPr>
          <a:xfrm>
            <a:off x="9502775" y="683970"/>
            <a:ext cx="2364317" cy="2015341"/>
          </a:xfrm>
          <a:prstGeom prst="rect">
            <a:avLst/>
          </a:prstGeom>
        </p:spPr>
      </p:pic>
      <p:pic>
        <p:nvPicPr>
          <p:cNvPr id="5" name="Picture 4">
            <a:extLst>
              <a:ext uri="{FF2B5EF4-FFF2-40B4-BE49-F238E27FC236}">
                <a16:creationId xmlns:a16="http://schemas.microsoft.com/office/drawing/2014/main" id="{92110F40-3D20-4DBF-B192-230A3EC49453}"/>
              </a:ext>
            </a:extLst>
          </p:cNvPr>
          <p:cNvPicPr>
            <a:picLocks noChangeAspect="1"/>
          </p:cNvPicPr>
          <p:nvPr/>
        </p:nvPicPr>
        <p:blipFill rotWithShape="1">
          <a:blip r:embed="rId5"/>
          <a:srcRect l="22227" t="30490" r="26091" b="32665"/>
          <a:stretch/>
        </p:blipFill>
        <p:spPr>
          <a:xfrm>
            <a:off x="6420908" y="4042639"/>
            <a:ext cx="5446184" cy="2067523"/>
          </a:xfrm>
          <a:prstGeom prst="rect">
            <a:avLst/>
          </a:prstGeom>
        </p:spPr>
      </p:pic>
    </p:spTree>
    <p:extLst>
      <p:ext uri="{BB962C8B-B14F-4D97-AF65-F5344CB8AC3E}">
        <p14:creationId xmlns:p14="http://schemas.microsoft.com/office/powerpoint/2010/main" val="314078755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0F9F0B8B-47C0-4198-962C-B7EC9F967293}"/>
              </a:ext>
            </a:extLst>
          </p:cNvPr>
          <p:cNvPicPr>
            <a:picLocks noChangeAspect="1"/>
          </p:cNvPicPr>
          <p:nvPr/>
        </p:nvPicPr>
        <p:blipFill rotWithShape="1">
          <a:blip r:embed="rId2"/>
          <a:srcRect l="21818" t="30746" r="51455" b="4776"/>
          <a:stretch/>
        </p:blipFill>
        <p:spPr>
          <a:xfrm>
            <a:off x="5486400" y="469900"/>
            <a:ext cx="3429000" cy="4419600"/>
          </a:xfrm>
          <a:prstGeom prst="rect">
            <a:avLst/>
          </a:prstGeom>
        </p:spPr>
      </p:pic>
      <p:pic>
        <p:nvPicPr>
          <p:cNvPr id="9" name="Picture 8">
            <a:extLst>
              <a:ext uri="{FF2B5EF4-FFF2-40B4-BE49-F238E27FC236}">
                <a16:creationId xmlns:a16="http://schemas.microsoft.com/office/drawing/2014/main" id="{B2740925-A819-4FD3-A105-F7DD503500EC}"/>
              </a:ext>
            </a:extLst>
          </p:cNvPr>
          <p:cNvPicPr>
            <a:picLocks noChangeAspect="1"/>
          </p:cNvPicPr>
          <p:nvPr/>
        </p:nvPicPr>
        <p:blipFill rotWithShape="1">
          <a:blip r:embed="rId3"/>
          <a:srcRect l="21967" t="48145" r="31273" b="15521"/>
          <a:stretch/>
        </p:blipFill>
        <p:spPr>
          <a:xfrm>
            <a:off x="5486400" y="4965700"/>
            <a:ext cx="3429000" cy="1371600"/>
          </a:xfrm>
          <a:prstGeom prst="rect">
            <a:avLst/>
          </a:prstGeom>
        </p:spPr>
      </p:pic>
      <p:pic>
        <p:nvPicPr>
          <p:cNvPr id="11" name="Picture 10">
            <a:extLst>
              <a:ext uri="{FF2B5EF4-FFF2-40B4-BE49-F238E27FC236}">
                <a16:creationId xmlns:a16="http://schemas.microsoft.com/office/drawing/2014/main" id="{E9DC536D-6EAF-4CE3-810B-8836CC6A6830}"/>
              </a:ext>
            </a:extLst>
          </p:cNvPr>
          <p:cNvPicPr>
            <a:picLocks noChangeAspect="1"/>
          </p:cNvPicPr>
          <p:nvPr/>
        </p:nvPicPr>
        <p:blipFill rotWithShape="1">
          <a:blip r:embed="rId4"/>
          <a:srcRect l="50000" t="21200" r="24591" b="21200"/>
          <a:stretch/>
        </p:blipFill>
        <p:spPr>
          <a:xfrm>
            <a:off x="8991600" y="469900"/>
            <a:ext cx="2387600" cy="2895600"/>
          </a:xfrm>
          <a:prstGeom prst="rect">
            <a:avLst/>
          </a:prstGeom>
        </p:spPr>
      </p:pic>
      <p:pic>
        <p:nvPicPr>
          <p:cNvPr id="12" name="Picture 11">
            <a:extLst>
              <a:ext uri="{FF2B5EF4-FFF2-40B4-BE49-F238E27FC236}">
                <a16:creationId xmlns:a16="http://schemas.microsoft.com/office/drawing/2014/main" id="{5EE4F926-27F7-44F3-A084-A7352EE32054}"/>
              </a:ext>
            </a:extLst>
          </p:cNvPr>
          <p:cNvPicPr>
            <a:picLocks noChangeAspect="1"/>
          </p:cNvPicPr>
          <p:nvPr/>
        </p:nvPicPr>
        <p:blipFill rotWithShape="1">
          <a:blip r:embed="rId5"/>
          <a:srcRect l="22091" t="25117" r="52500" b="17284"/>
          <a:stretch/>
        </p:blipFill>
        <p:spPr>
          <a:xfrm>
            <a:off x="8991600" y="3441700"/>
            <a:ext cx="2387600" cy="2895600"/>
          </a:xfrm>
          <a:prstGeom prst="rect">
            <a:avLst/>
          </a:prstGeom>
        </p:spPr>
      </p:pic>
      <p:sp>
        <p:nvSpPr>
          <p:cNvPr id="2" name="Title 1">
            <a:extLst>
              <a:ext uri="{FF2B5EF4-FFF2-40B4-BE49-F238E27FC236}">
                <a16:creationId xmlns:a16="http://schemas.microsoft.com/office/drawing/2014/main" id="{C5D0875C-8136-430A-AECB-2067EF6910A4}"/>
              </a:ext>
            </a:extLst>
          </p:cNvPr>
          <p:cNvSpPr>
            <a:spLocks noGrp="1"/>
          </p:cNvSpPr>
          <p:nvPr>
            <p:ph type="title"/>
          </p:nvPr>
        </p:nvSpPr>
        <p:spPr>
          <a:xfrm>
            <a:off x="863029" y="1012004"/>
            <a:ext cx="3416158" cy="4795408"/>
          </a:xfrm>
        </p:spPr>
        <p:txBody>
          <a:bodyPr>
            <a:normAutofit/>
          </a:bodyPr>
          <a:lstStyle/>
          <a:p>
            <a:r>
              <a:rPr lang="en-US" sz="2400">
                <a:solidFill>
                  <a:srgbClr val="FFFFFF"/>
                </a:solidFill>
              </a:rPr>
              <a:t>AS STREAMING REVENUES INCREASE, PAID SUBSCRIPTIONS INCREASE AND DIGITAL DOWNLOADS DECREASE WHICH MEANS THE ARTIST’S SHARE OF REVNUE DECREASES IN DIRECT PROPORTION TO STREAMING REVENUES INCREASING</a:t>
            </a:r>
          </a:p>
        </p:txBody>
      </p:sp>
      <p:sp>
        <p:nvSpPr>
          <p:cNvPr id="23" name="TextBox 22">
            <a:extLst>
              <a:ext uri="{FF2B5EF4-FFF2-40B4-BE49-F238E27FC236}">
                <a16:creationId xmlns:a16="http://schemas.microsoft.com/office/drawing/2014/main" id="{3F8B36E9-0FA7-4787-8EA1-1881A8A757B3}"/>
              </a:ext>
            </a:extLst>
          </p:cNvPr>
          <p:cNvSpPr txBox="1"/>
          <p:nvPr/>
        </p:nvSpPr>
        <p:spPr>
          <a:xfrm>
            <a:off x="2414847" y="6387075"/>
            <a:ext cx="9572105" cy="369332"/>
          </a:xfrm>
          <a:prstGeom prst="rect">
            <a:avLst/>
          </a:prstGeom>
          <a:noFill/>
        </p:spPr>
        <p:txBody>
          <a:bodyPr wrap="square">
            <a:spAutoFit/>
          </a:bodyPr>
          <a:lstStyle/>
          <a:p>
            <a:r>
              <a:rPr lang="en-US" dirty="0">
                <a:hlinkClick r:id="rId6"/>
              </a:rPr>
              <a:t>https://www.riaa.com/wp-content/uploads/2017/09/RIAA-Mid-Year-2017-News-and-Notes2.pdf</a:t>
            </a:r>
            <a:endParaRPr lang="en-US" dirty="0"/>
          </a:p>
        </p:txBody>
      </p:sp>
    </p:spTree>
    <p:extLst>
      <p:ext uri="{BB962C8B-B14F-4D97-AF65-F5344CB8AC3E}">
        <p14:creationId xmlns:p14="http://schemas.microsoft.com/office/powerpoint/2010/main" val="2373874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93775" y="478232"/>
            <a:ext cx="5809306"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D0875C-8136-430A-AECB-2067EF6910A4}"/>
              </a:ext>
            </a:extLst>
          </p:cNvPr>
          <p:cNvSpPr>
            <a:spLocks noGrp="1"/>
          </p:cNvSpPr>
          <p:nvPr>
            <p:ph type="title"/>
          </p:nvPr>
        </p:nvSpPr>
        <p:spPr>
          <a:xfrm>
            <a:off x="947446" y="1053711"/>
            <a:ext cx="4933490" cy="1424446"/>
          </a:xfrm>
        </p:spPr>
        <p:txBody>
          <a:bodyPr vert="horz" lIns="91440" tIns="45720" rIns="91440" bIns="45720" rtlCol="0" anchor="ctr">
            <a:normAutofit/>
          </a:bodyPr>
          <a:lstStyle/>
          <a:p>
            <a:r>
              <a:rPr lang="en-US" sz="1600" dirty="0">
                <a:solidFill>
                  <a:srgbClr val="FFFFFF"/>
                </a:solidFill>
              </a:rPr>
              <a:t>AS STREAMING REVENUES INCREASE, PAID SUBSCRIPTIONS INCREASE AND DIGITAL DOWNLOADS DECREASE WHICH MEANS THE ARTIST’S SHARE OF REVNUE DECREASES IN DIRECT PROPORTION TO STREAMING REVENUES INCREASING</a:t>
            </a:r>
          </a:p>
        </p:txBody>
      </p:sp>
      <p:cxnSp>
        <p:nvCxnSpPr>
          <p:cNvPr id="20" name="Straight Connector 19">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9782" y="2639023"/>
            <a:ext cx="480060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1A9FDBA-5455-401A-A3E3-832664B67D4A}"/>
              </a:ext>
            </a:extLst>
          </p:cNvPr>
          <p:cNvSpPr txBox="1"/>
          <p:nvPr/>
        </p:nvSpPr>
        <p:spPr>
          <a:xfrm>
            <a:off x="947447" y="2799889"/>
            <a:ext cx="4933490" cy="2987543"/>
          </a:xfr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a:solidFill>
                  <a:srgbClr val="FFFFFF"/>
                </a:solidFill>
                <a:hlinkClick r:id="rId2"/>
              </a:rPr>
              <a:t>https://www.riaa.com/wp-content/uploads/2018/10/RIAA_LatinMidYear_100918a.pdf</a:t>
            </a:r>
            <a:endParaRPr lang="en-US" sz="2200">
              <a:solidFill>
                <a:srgbClr val="FFFFFF"/>
              </a:solidFill>
            </a:endParaRPr>
          </a:p>
        </p:txBody>
      </p:sp>
      <p:pic>
        <p:nvPicPr>
          <p:cNvPr id="5" name="Picture 4">
            <a:extLst>
              <a:ext uri="{FF2B5EF4-FFF2-40B4-BE49-F238E27FC236}">
                <a16:creationId xmlns:a16="http://schemas.microsoft.com/office/drawing/2014/main" id="{451720A8-D85E-4D63-8750-B41E5E396E19}"/>
              </a:ext>
            </a:extLst>
          </p:cNvPr>
          <p:cNvPicPr>
            <a:picLocks noChangeAspect="1"/>
          </p:cNvPicPr>
          <p:nvPr/>
        </p:nvPicPr>
        <p:blipFill rotWithShape="1">
          <a:blip r:embed="rId3"/>
          <a:srcRect l="13750" t="16674" r="53523" b="24733"/>
          <a:stretch/>
        </p:blipFill>
        <p:spPr>
          <a:xfrm>
            <a:off x="7704822" y="347472"/>
            <a:ext cx="3117168" cy="2971800"/>
          </a:xfrm>
          <a:prstGeom prst="rect">
            <a:avLst/>
          </a:prstGeom>
        </p:spPr>
      </p:pic>
      <p:pic>
        <p:nvPicPr>
          <p:cNvPr id="3" name="Picture 2">
            <a:extLst>
              <a:ext uri="{FF2B5EF4-FFF2-40B4-BE49-F238E27FC236}">
                <a16:creationId xmlns:a16="http://schemas.microsoft.com/office/drawing/2014/main" id="{6ACC01A4-46C2-4ECE-9774-69B2FAA02234}"/>
              </a:ext>
            </a:extLst>
          </p:cNvPr>
          <p:cNvPicPr>
            <a:picLocks noChangeAspect="1"/>
          </p:cNvPicPr>
          <p:nvPr/>
        </p:nvPicPr>
        <p:blipFill rotWithShape="1">
          <a:blip r:embed="rId4"/>
          <a:srcRect l="14863" t="15138" r="52409" b="43923"/>
          <a:stretch/>
        </p:blipFill>
        <p:spPr>
          <a:xfrm>
            <a:off x="7032646" y="3566160"/>
            <a:ext cx="4461517" cy="2971800"/>
          </a:xfrm>
          <a:prstGeom prst="rect">
            <a:avLst/>
          </a:prstGeom>
        </p:spPr>
      </p:pic>
    </p:spTree>
    <p:extLst>
      <p:ext uri="{BB962C8B-B14F-4D97-AF65-F5344CB8AC3E}">
        <p14:creationId xmlns:p14="http://schemas.microsoft.com/office/powerpoint/2010/main" val="1557451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CB48-D8FE-4B8E-8E34-4638D43E8CF4}"/>
              </a:ext>
            </a:extLst>
          </p:cNvPr>
          <p:cNvSpPr>
            <a:spLocks noGrp="1"/>
          </p:cNvSpPr>
          <p:nvPr>
            <p:ph type="title"/>
          </p:nvPr>
        </p:nvSpPr>
        <p:spPr>
          <a:xfrm>
            <a:off x="5021821" y="4004732"/>
            <a:ext cx="6465287" cy="1324235"/>
          </a:xfrm>
        </p:spPr>
        <p:txBody>
          <a:bodyPr vert="horz" lIns="91440" tIns="45720" rIns="91440" bIns="45720" rtlCol="0" anchor="b">
            <a:normAutofit/>
          </a:bodyPr>
          <a:lstStyle/>
          <a:p>
            <a:r>
              <a:rPr lang="en-US" sz="2000" dirty="0">
                <a:solidFill>
                  <a:srgbClr val="FFFFFF"/>
                </a:solidFill>
              </a:rPr>
              <a:t>AS STREAMING REVENUES INCREASE, PAID SUBSCRIPTIONS INCREASE AND DIGITAL DOWNLOADS DECREASE WHICH MEANS THE ARTIST’S SHARE OF REVNUE DECREASES IN DIRECT PROPORTION TO STREAMING REVENUES INCREASING</a:t>
            </a:r>
            <a:endParaRPr lang="en-US" sz="2000" dirty="0"/>
          </a:p>
        </p:txBody>
      </p:sp>
      <p:sp>
        <p:nvSpPr>
          <p:cNvPr id="52" name="Rectangle 41">
            <a:extLst>
              <a:ext uri="{FF2B5EF4-FFF2-40B4-BE49-F238E27FC236}">
                <a16:creationId xmlns:a16="http://schemas.microsoft.com/office/drawing/2014/main" id="{2BE2D1B8-0887-4D2B-8C42-999040132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7634" y="321733"/>
            <a:ext cx="4129237" cy="606001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3E03CDE1-7E82-4A3D-8AE0-5BFEA1798AC9}"/>
              </a:ext>
            </a:extLst>
          </p:cNvPr>
          <p:cNvPicPr>
            <a:picLocks noGrp="1" noChangeAspect="1"/>
          </p:cNvPicPr>
          <p:nvPr>
            <p:ph idx="1"/>
          </p:nvPr>
        </p:nvPicPr>
        <p:blipFill rotWithShape="1">
          <a:blip r:embed="rId2"/>
          <a:srcRect l="14026" t="34078" r="37512" b="25422"/>
          <a:stretch/>
        </p:blipFill>
        <p:spPr>
          <a:xfrm>
            <a:off x="639366" y="1173283"/>
            <a:ext cx="3483526" cy="1550216"/>
          </a:xfrm>
          <a:prstGeom prst="rect">
            <a:avLst/>
          </a:prstGeom>
        </p:spPr>
      </p:pic>
      <p:sp>
        <p:nvSpPr>
          <p:cNvPr id="53" name="Rectangle 43">
            <a:extLst>
              <a:ext uri="{FF2B5EF4-FFF2-40B4-BE49-F238E27FC236}">
                <a16:creationId xmlns:a16="http://schemas.microsoft.com/office/drawing/2014/main" id="{FA085277-BAF7-40CC-A608-B030CA969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811469" y="321733"/>
            <a:ext cx="3375479"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C67F661-5E85-4F45-8FFD-D9D2140653A6}"/>
              </a:ext>
            </a:extLst>
          </p:cNvPr>
          <p:cNvPicPr>
            <a:picLocks noChangeAspect="1"/>
          </p:cNvPicPr>
          <p:nvPr/>
        </p:nvPicPr>
        <p:blipFill rotWithShape="1">
          <a:blip r:embed="rId3"/>
          <a:srcRect l="9157" t="38435" r="61819" b="19103"/>
          <a:stretch/>
        </p:blipFill>
        <p:spPr>
          <a:xfrm>
            <a:off x="5090338" y="856053"/>
            <a:ext cx="2804299" cy="2184676"/>
          </a:xfrm>
          <a:prstGeom prst="rect">
            <a:avLst/>
          </a:prstGeom>
        </p:spPr>
      </p:pic>
      <p:sp>
        <p:nvSpPr>
          <p:cNvPr id="54" name="Rectangle 45">
            <a:extLst>
              <a:ext uri="{FF2B5EF4-FFF2-40B4-BE49-F238E27FC236}">
                <a16:creationId xmlns:a16="http://schemas.microsoft.com/office/drawing/2014/main" id="{64009F90-86BF-44AE-B0EB-D68140E0E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8508682" y="321733"/>
            <a:ext cx="3375478"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131F930-29AD-46BD-870C-47A21A0E61C4}"/>
              </a:ext>
            </a:extLst>
          </p:cNvPr>
          <p:cNvPicPr>
            <a:picLocks noChangeAspect="1"/>
          </p:cNvPicPr>
          <p:nvPr/>
        </p:nvPicPr>
        <p:blipFill rotWithShape="1">
          <a:blip r:embed="rId4"/>
          <a:srcRect l="8840" t="21288" r="28006" b="23941"/>
          <a:stretch/>
        </p:blipFill>
        <p:spPr>
          <a:xfrm>
            <a:off x="8830415" y="1307543"/>
            <a:ext cx="2775335" cy="1281695"/>
          </a:xfrm>
          <a:prstGeom prst="rect">
            <a:avLst/>
          </a:prstGeom>
        </p:spPr>
      </p:pic>
      <p:pic>
        <p:nvPicPr>
          <p:cNvPr id="5" name="Picture 4">
            <a:extLst>
              <a:ext uri="{FF2B5EF4-FFF2-40B4-BE49-F238E27FC236}">
                <a16:creationId xmlns:a16="http://schemas.microsoft.com/office/drawing/2014/main" id="{108CB609-923E-4353-9182-66C0D7D4BE2A}"/>
              </a:ext>
            </a:extLst>
          </p:cNvPr>
          <p:cNvPicPr>
            <a:picLocks noChangeAspect="1"/>
          </p:cNvPicPr>
          <p:nvPr/>
        </p:nvPicPr>
        <p:blipFill rotWithShape="1">
          <a:blip r:embed="rId5"/>
          <a:srcRect l="9545" t="33049" r="30318" b="19616"/>
          <a:stretch/>
        </p:blipFill>
        <p:spPr>
          <a:xfrm>
            <a:off x="639366" y="4082181"/>
            <a:ext cx="3483526" cy="1460090"/>
          </a:xfrm>
          <a:prstGeom prst="rect">
            <a:avLst/>
          </a:prstGeom>
        </p:spPr>
      </p:pic>
      <p:cxnSp>
        <p:nvCxnSpPr>
          <p:cNvPr id="55" name="Straight Connector 47">
            <a:extLst>
              <a:ext uri="{FF2B5EF4-FFF2-40B4-BE49-F238E27FC236}">
                <a16:creationId xmlns:a16="http://schemas.microsoft.com/office/drawing/2014/main" id="{14254369-4B26-4D6A-A4CD-BE3438297C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D0AFD9F-ECC1-41B1-A8AE-99420B68C5A1}"/>
              </a:ext>
            </a:extLst>
          </p:cNvPr>
          <p:cNvSpPr txBox="1"/>
          <p:nvPr/>
        </p:nvSpPr>
        <p:spPr>
          <a:xfrm>
            <a:off x="4698517" y="5678781"/>
            <a:ext cx="7185643" cy="646331"/>
          </a:xfrm>
          <a:prstGeom prst="rect">
            <a:avLst/>
          </a:prstGeom>
          <a:noFill/>
        </p:spPr>
        <p:txBody>
          <a:bodyPr wrap="square">
            <a:spAutoFit/>
          </a:bodyPr>
          <a:lstStyle/>
          <a:p>
            <a:r>
              <a:rPr lang="en-US" dirty="0">
                <a:hlinkClick r:id="rId6"/>
              </a:rPr>
              <a:t>https://www.riaa.com/reports/riaa-releases-2019-year-end-music-industry-revenue-report/</a:t>
            </a:r>
            <a:endParaRPr lang="en-US" dirty="0"/>
          </a:p>
        </p:txBody>
      </p:sp>
    </p:spTree>
    <p:extLst>
      <p:ext uri="{BB962C8B-B14F-4D97-AF65-F5344CB8AC3E}">
        <p14:creationId xmlns:p14="http://schemas.microsoft.com/office/powerpoint/2010/main" val="82162058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1886A1-6056-428A-B937-95F8C3077B0F}"/>
              </a:ext>
            </a:extLst>
          </p:cNvPr>
          <p:cNvSpPr>
            <a:spLocks noGrp="1"/>
          </p:cNvSpPr>
          <p:nvPr>
            <p:ph type="title"/>
          </p:nvPr>
        </p:nvSpPr>
        <p:spPr>
          <a:xfrm>
            <a:off x="804671" y="640263"/>
            <a:ext cx="3284331" cy="5254510"/>
          </a:xfrm>
        </p:spPr>
        <p:txBody>
          <a:bodyPr>
            <a:normAutofit/>
          </a:bodyPr>
          <a:lstStyle/>
          <a:p>
            <a:r>
              <a:rPr lang="en-US" sz="1800"/>
              <a:t>OUR PROPRIETARY PORTFOLIO STRUCTURE SHIFTS THE FOCUS FROM VENTURE CAPITAL INVESTMENT CRITERIA WHICH FOCUSES ON THE BUSINESS ITSELF, TO DIVERSIFIED PROJECT EQUITIES STRUCTURED TO BE RISK WORTHY INVESTMENTS FOR FINANCIAL INSTITUTIONS OFFERING PROJECT FINANCE THROUGH PRINCIPAL PROVIDER CREDIT ENHANCEMENT AND ASSET MONETIZATION PROCESSES. OUR PORTFOLIO STRUCTURE FOCUSES ON LEVERAGING ARTISTIC ORIGINALS AS ASSETS TO PROVIDE INVESTORS WITH DESIRED RATES OF RETURN ON INVESTMENT AND EQUITY.</a:t>
            </a:r>
          </a:p>
        </p:txBody>
      </p:sp>
      <p:pic>
        <p:nvPicPr>
          <p:cNvPr id="4" name="Content Placeholder 3">
            <a:extLst>
              <a:ext uri="{FF2B5EF4-FFF2-40B4-BE49-F238E27FC236}">
                <a16:creationId xmlns:a16="http://schemas.microsoft.com/office/drawing/2014/main" id="{75788780-8CBB-4F46-8C3A-ED22DB6A00E1}"/>
              </a:ext>
            </a:extLst>
          </p:cNvPr>
          <p:cNvPicPr>
            <a:picLocks noGrp="1" noChangeAspect="1"/>
          </p:cNvPicPr>
          <p:nvPr>
            <p:ph idx="1"/>
          </p:nvPr>
        </p:nvPicPr>
        <p:blipFill rotWithShape="1">
          <a:blip r:embed="rId2"/>
          <a:srcRect l="21897" t="18692" r="24532" b="7677"/>
          <a:stretch/>
        </p:blipFill>
        <p:spPr>
          <a:xfrm>
            <a:off x="4709160" y="0"/>
            <a:ext cx="7194665" cy="6170938"/>
          </a:xfrm>
          <a:prstGeom prst="rect">
            <a:avLst/>
          </a:prstGeom>
        </p:spPr>
      </p:pic>
      <p:sp>
        <p:nvSpPr>
          <p:cNvPr id="13" name="TextBox 12">
            <a:extLst>
              <a:ext uri="{FF2B5EF4-FFF2-40B4-BE49-F238E27FC236}">
                <a16:creationId xmlns:a16="http://schemas.microsoft.com/office/drawing/2014/main" id="{CEDB277D-05E3-40A4-A316-A76DC1FD144D}"/>
              </a:ext>
            </a:extLst>
          </p:cNvPr>
          <p:cNvSpPr txBox="1"/>
          <p:nvPr/>
        </p:nvSpPr>
        <p:spPr>
          <a:xfrm>
            <a:off x="5139328" y="6329803"/>
            <a:ext cx="6620979" cy="369332"/>
          </a:xfrm>
          <a:prstGeom prst="rect">
            <a:avLst/>
          </a:prstGeom>
          <a:noFill/>
        </p:spPr>
        <p:txBody>
          <a:bodyPr wrap="square">
            <a:spAutoFit/>
          </a:bodyPr>
          <a:lstStyle/>
          <a:p>
            <a:r>
              <a:rPr lang="en-US" dirty="0">
                <a:hlinkClick r:id="rId3"/>
              </a:rPr>
              <a:t>https://apps.bea.gov/scb/pdf/2011/06%20June/0611_artistic.pdf</a:t>
            </a:r>
            <a:endParaRPr lang="en-US" dirty="0"/>
          </a:p>
        </p:txBody>
      </p:sp>
    </p:spTree>
    <p:extLst>
      <p:ext uri="{BB962C8B-B14F-4D97-AF65-F5344CB8AC3E}">
        <p14:creationId xmlns:p14="http://schemas.microsoft.com/office/powerpoint/2010/main" val="279376843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FAC592-3BA0-422E-BE5C-3462741CCB57}"/>
              </a:ext>
            </a:extLst>
          </p:cNvPr>
          <p:cNvSpPr>
            <a:spLocks noGrp="1"/>
          </p:cNvSpPr>
          <p:nvPr>
            <p:ph type="title"/>
          </p:nvPr>
        </p:nvSpPr>
        <p:spPr>
          <a:xfrm>
            <a:off x="589560" y="856180"/>
            <a:ext cx="5279408" cy="1128068"/>
          </a:xfrm>
        </p:spPr>
        <p:txBody>
          <a:bodyPr vert="horz" lIns="91440" tIns="45720" rIns="91440" bIns="45720" rtlCol="0" anchor="ctr">
            <a:normAutofit/>
          </a:bodyPr>
          <a:lstStyle/>
          <a:p>
            <a:r>
              <a:rPr lang="en-US" sz="2200" kern="1200" dirty="0">
                <a:latin typeface="+mj-lt"/>
                <a:ea typeface="+mj-ea"/>
                <a:cs typeface="+mj-cs"/>
              </a:rPr>
              <a:t>WILD MOGULS DISTRIBUTION NETWORK (SOURCE: 2015 BUSINESS DEVELOPMENT CORRESPONDENCE WITH WILD MOGULS)</a:t>
            </a:r>
          </a:p>
        </p:txBody>
      </p:sp>
      <p:grpSp>
        <p:nvGrpSpPr>
          <p:cNvPr id="50" name="Group 4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1" name="Rectangle 5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9E6FACF1-2E7E-45D8-98A2-04050BC84D82}"/>
              </a:ext>
            </a:extLst>
          </p:cNvPr>
          <p:cNvPicPr>
            <a:picLocks noGrp="1" noChangeAspect="1"/>
          </p:cNvPicPr>
          <p:nvPr>
            <p:ph idx="1"/>
          </p:nvPr>
        </p:nvPicPr>
        <p:blipFill rotWithShape="1">
          <a:blip r:embed="rId2"/>
          <a:srcRect l="12435" t="18313" r="32521"/>
          <a:stretch/>
        </p:blipFill>
        <p:spPr>
          <a:xfrm>
            <a:off x="355196" y="2290826"/>
            <a:ext cx="5513772" cy="4360834"/>
          </a:xfrm>
          <a:prstGeom prst="rect">
            <a:avLst/>
          </a:prstGeom>
        </p:spPr>
      </p:pic>
      <p:sp>
        <p:nvSpPr>
          <p:cNvPr id="56" name="Rectangle 5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164B933-61C8-402D-B676-94212B713062}"/>
              </a:ext>
            </a:extLst>
          </p:cNvPr>
          <p:cNvPicPr>
            <a:picLocks noChangeAspect="1"/>
          </p:cNvPicPr>
          <p:nvPr/>
        </p:nvPicPr>
        <p:blipFill rotWithShape="1">
          <a:blip r:embed="rId3"/>
          <a:srcRect l="12985" t="19915" r="31480" b="-1"/>
          <a:stretch/>
        </p:blipFill>
        <p:spPr>
          <a:xfrm>
            <a:off x="6849685" y="356496"/>
            <a:ext cx="4845488" cy="2779196"/>
          </a:xfrm>
          <a:prstGeom prst="rect">
            <a:avLst/>
          </a:prstGeom>
        </p:spPr>
      </p:pic>
      <p:sp>
        <p:nvSpPr>
          <p:cNvPr id="60" name="Rectangle 59">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D1FC6CC-A6E6-43F3-877F-618520F0CFD0}"/>
              </a:ext>
            </a:extLst>
          </p:cNvPr>
          <p:cNvPicPr>
            <a:picLocks noChangeAspect="1"/>
          </p:cNvPicPr>
          <p:nvPr/>
        </p:nvPicPr>
        <p:blipFill rotWithShape="1">
          <a:blip r:embed="rId4"/>
          <a:srcRect l="14039" t="16486" r="31480" b="-2"/>
          <a:stretch/>
        </p:blipFill>
        <p:spPr>
          <a:xfrm>
            <a:off x="6849685" y="3504844"/>
            <a:ext cx="4845488" cy="2923587"/>
          </a:xfrm>
          <a:prstGeom prst="rect">
            <a:avLst/>
          </a:prstGeom>
        </p:spPr>
      </p:pic>
    </p:spTree>
    <p:extLst>
      <p:ext uri="{BB962C8B-B14F-4D97-AF65-F5344CB8AC3E}">
        <p14:creationId xmlns:p14="http://schemas.microsoft.com/office/powerpoint/2010/main" val="654828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621BE7-E4EB-45C6-9EFA-EE9B0FC72820}"/>
              </a:ext>
            </a:extLst>
          </p:cNvPr>
          <p:cNvSpPr>
            <a:spLocks noGrp="1"/>
          </p:cNvSpPr>
          <p:nvPr>
            <p:ph type="title"/>
          </p:nvPr>
        </p:nvSpPr>
        <p:spPr>
          <a:xfrm>
            <a:off x="594360" y="657634"/>
            <a:ext cx="3685504" cy="4123944"/>
          </a:xfrm>
        </p:spPr>
        <p:txBody>
          <a:bodyPr vert="horz" lIns="91440" tIns="45720" rIns="91440" bIns="45720" rtlCol="0" anchor="ctr">
            <a:normAutofit/>
          </a:bodyPr>
          <a:lstStyle/>
          <a:p>
            <a:r>
              <a:rPr lang="en-US" sz="3000" dirty="0"/>
              <a:t>WILD MOGULS DISTRIBUTION NETWORK (SOURCE: 2015 BUSINESS DEVELOPMENT CORRESPONDENCE WITH WILD MOGULS)</a:t>
            </a:r>
          </a:p>
        </p:txBody>
      </p:sp>
      <p:pic>
        <p:nvPicPr>
          <p:cNvPr id="4" name="Content Placeholder 3">
            <a:extLst>
              <a:ext uri="{FF2B5EF4-FFF2-40B4-BE49-F238E27FC236}">
                <a16:creationId xmlns:a16="http://schemas.microsoft.com/office/drawing/2014/main" id="{4A221CF4-8FE6-4611-9D49-69A9193229A4}"/>
              </a:ext>
            </a:extLst>
          </p:cNvPr>
          <p:cNvPicPr>
            <a:picLocks noGrp="1" noChangeAspect="1"/>
          </p:cNvPicPr>
          <p:nvPr>
            <p:ph idx="1"/>
          </p:nvPr>
        </p:nvPicPr>
        <p:blipFill rotWithShape="1">
          <a:blip r:embed="rId3"/>
          <a:srcRect l="14118" t="23031" r="31298"/>
          <a:stretch/>
        </p:blipFill>
        <p:spPr>
          <a:xfrm>
            <a:off x="4279864" y="80315"/>
            <a:ext cx="7682233" cy="5278582"/>
          </a:xfrm>
          <a:prstGeom prst="rect">
            <a:avLst/>
          </a:prstGeom>
        </p:spPr>
      </p:pic>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4472"/>
            <a:ext cx="5291468" cy="1490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00B602F-D8C3-4DD5-B8F5-0212B54C65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050133"/>
            <a:ext cx="232963" cy="1340860"/>
            <a:chOff x="56167" y="2050133"/>
            <a:chExt cx="232963" cy="1340860"/>
          </a:xfrm>
        </p:grpSpPr>
        <p:sp>
          <p:nvSpPr>
            <p:cNvPr id="14" name="Rectangle 2">
              <a:extLst>
                <a:ext uri="{FF2B5EF4-FFF2-40B4-BE49-F238E27FC236}">
                  <a16:creationId xmlns:a16="http://schemas.microsoft.com/office/drawing/2014/main" id="{5DECCEC3-7216-4C06-A18A-8E7E3F11F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297654B9-956B-45A2-BCFF-C3B8D2A0D9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61989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E43A9188-A250-45B3-92C6-7B82B99A4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18F65A8A-D202-4171-B8B1-A5F871C2F0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47777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4C61AD47-E0FE-4269-870C-4EA6432EA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E3CE99F8-5874-42F1-9117-802AF9130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33566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52B0AAFE-2068-4330-B622-F495F6D355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D71F60FA-8132-4A8C-8A25-AA12DB1EBE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9355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ADBA8AF1-9973-4BF1-A758-89E5E5B41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6712147C-1C59-44C2-AC2C-A7A2008BD6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5143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F4BD0FA2-8F4E-4E28-A91D-584FE197C5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3AA1D0D4-C9A8-4316-BB42-7C3D872549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0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BD3E342F-986B-4ED7-840A-6638E1C93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5CE8FBB8-BEA6-4B17-B401-A426E74639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8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5694FEE-ED72-4808-9F69-1491B359D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7F6E7FB6-3CBD-489B-B4E4-A69C2D5F4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6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FB1F7333-7CE1-4BA9-A9D3-33CE2697C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4458ECA0-C373-47DC-AC47-E90615A43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31AD3723-A525-44C9-A1D4-8D540C592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600"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71C422B5-B1F4-4725-A106-ACF8DCB28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0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5852160"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932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9417-0B61-BF1F-F809-FF80B4A546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7CD6B99-F5F0-E00D-33A5-BA2001A679C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28685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04BA5594-29FA-456C-8A11-1B47ECD91DCF}"/>
              </a:ext>
            </a:extLst>
          </p:cNvPr>
          <p:cNvSpPr>
            <a:spLocks noGrp="1"/>
          </p:cNvSpPr>
          <p:nvPr>
            <p:ph type="title"/>
          </p:nvPr>
        </p:nvSpPr>
        <p:spPr>
          <a:xfrm>
            <a:off x="1014141" y="1450655"/>
            <a:ext cx="3932030" cy="3956690"/>
          </a:xfrm>
        </p:spPr>
        <p:txBody>
          <a:bodyPr anchor="ctr">
            <a:normAutofit/>
          </a:bodyPr>
          <a:lstStyle/>
          <a:p>
            <a:r>
              <a:rPr lang="en-US" sz="5600">
                <a:solidFill>
                  <a:schemeClr val="bg1"/>
                </a:solidFill>
              </a:rPr>
              <a:t>PROPOSED CALIROYAL MOGULS JOINT VENTURE</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FEDC340-732B-46B6-B54C-D26DE6076E67}"/>
              </a:ext>
            </a:extLst>
          </p:cNvPr>
          <p:cNvSpPr>
            <a:spLocks noGrp="1"/>
          </p:cNvSpPr>
          <p:nvPr>
            <p:ph idx="1"/>
          </p:nvPr>
        </p:nvSpPr>
        <p:spPr>
          <a:xfrm>
            <a:off x="6096000" y="1108061"/>
            <a:ext cx="5008901" cy="4571972"/>
          </a:xfrm>
        </p:spPr>
        <p:txBody>
          <a:bodyPr anchor="ctr">
            <a:normAutofit/>
          </a:bodyPr>
          <a:lstStyle/>
          <a:p>
            <a:r>
              <a:rPr lang="en-US" sz="1900">
                <a:solidFill>
                  <a:schemeClr val="bg1"/>
                </a:solidFill>
              </a:rPr>
              <a:t>JOINT VENTURE FOR CONTENT CURATION AND DISTRIBUTION THROUGH ARKANSAS EARTH STATION USING WILD MOGULS MASTER CONTROL LICENSE AND PARTNERING WITH OTHER SIMILARLY ORIENTED ORGANIZATIONS SPECIALIZING IN DIGITAL MEDIA. MULTI MEDIA AND CONTENT CURATION AND MANAGEMENT</a:t>
            </a:r>
          </a:p>
          <a:p>
            <a:r>
              <a:rPr lang="en-US" sz="1900">
                <a:solidFill>
                  <a:schemeClr val="bg1"/>
                </a:solidFill>
              </a:rPr>
              <a:t>CALIROYAL HAS PROPREITARY BUSINESS SYSTEMS INFRASTRUCTURE AND PROTYPE DESIGN FOR GRAPHICAL USER INTERFACES FOR BOTH FRONT END SYSTEM FUNCTIONALITY AND BACKEND SYSTEM INTEGRATION THROUGH MICROSOFT AZURE VIRTUAL MACHINE AND WORDPRESSS AND PHP WEBSITE HOSTING PROTOCOLS</a:t>
            </a:r>
          </a:p>
          <a:p>
            <a:endParaRPr lang="en-US" sz="1900">
              <a:solidFill>
                <a:schemeClr val="bg1"/>
              </a:solidFill>
            </a:endParaRPr>
          </a:p>
        </p:txBody>
      </p:sp>
    </p:spTree>
    <p:extLst>
      <p:ext uri="{BB962C8B-B14F-4D97-AF65-F5344CB8AC3E}">
        <p14:creationId xmlns:p14="http://schemas.microsoft.com/office/powerpoint/2010/main" val="2740824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2519863-1E90-4A5F-B14E-351CA46DF525}"/>
              </a:ext>
            </a:extLst>
          </p:cNvPr>
          <p:cNvSpPr>
            <a:spLocks noGrp="1"/>
          </p:cNvSpPr>
          <p:nvPr>
            <p:ph type="title"/>
          </p:nvPr>
        </p:nvSpPr>
        <p:spPr>
          <a:xfrm>
            <a:off x="602461" y="1197768"/>
            <a:ext cx="4605340" cy="2387600"/>
          </a:xfrm>
        </p:spPr>
        <p:txBody>
          <a:bodyPr vert="horz" lIns="91440" tIns="45720" rIns="91440" bIns="45720" rtlCol="0" anchor="b">
            <a:normAutofit/>
          </a:bodyPr>
          <a:lstStyle/>
          <a:p>
            <a:r>
              <a:rPr lang="en-US" sz="3900" dirty="0">
                <a:solidFill>
                  <a:schemeClr val="bg1"/>
                </a:solidFill>
              </a:rPr>
              <a:t>VALUE ADDED PROPOSITION THROUGH CALIROYAL PLATFORMS</a:t>
            </a:r>
          </a:p>
        </p:txBody>
      </p:sp>
      <p:sp>
        <p:nvSpPr>
          <p:cNvPr id="43" name="Rectangle 14">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8AC7792-761A-4478-A2F3-1B2CDA05F40B}"/>
              </a:ext>
            </a:extLst>
          </p:cNvPr>
          <p:cNvPicPr>
            <a:picLocks noChangeAspect="1"/>
          </p:cNvPicPr>
          <p:nvPr/>
        </p:nvPicPr>
        <p:blipFill rotWithShape="1">
          <a:blip r:embed="rId2"/>
          <a:srcRect l="1637" t="18165" r="20227"/>
          <a:stretch/>
        </p:blipFill>
        <p:spPr>
          <a:xfrm>
            <a:off x="5207801" y="1197768"/>
            <a:ext cx="6984199" cy="4462463"/>
          </a:xfrm>
          <a:prstGeom prst="rect">
            <a:avLst/>
          </a:prstGeom>
        </p:spPr>
      </p:pic>
    </p:spTree>
    <p:extLst>
      <p:ext uri="{BB962C8B-B14F-4D97-AF65-F5344CB8AC3E}">
        <p14:creationId xmlns:p14="http://schemas.microsoft.com/office/powerpoint/2010/main" val="2705814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2519863-1E90-4A5F-B14E-351CA46DF525}"/>
              </a:ext>
            </a:extLst>
          </p:cNvPr>
          <p:cNvSpPr>
            <a:spLocks noGrp="1"/>
          </p:cNvSpPr>
          <p:nvPr>
            <p:ph type="title"/>
          </p:nvPr>
        </p:nvSpPr>
        <p:spPr>
          <a:xfrm>
            <a:off x="602461" y="1197768"/>
            <a:ext cx="4605340" cy="2387600"/>
          </a:xfrm>
        </p:spPr>
        <p:txBody>
          <a:bodyPr vert="horz" lIns="91440" tIns="45720" rIns="91440" bIns="45720" rtlCol="0" anchor="b">
            <a:normAutofit/>
          </a:bodyPr>
          <a:lstStyle/>
          <a:p>
            <a:r>
              <a:rPr lang="en-US" sz="3900" dirty="0">
                <a:solidFill>
                  <a:schemeClr val="bg1"/>
                </a:solidFill>
              </a:rPr>
              <a:t>VALUE ADDED PROPOSITION THROUGH CALIROYAL PLATFORMS</a:t>
            </a:r>
          </a:p>
        </p:txBody>
      </p:sp>
      <p:sp>
        <p:nvSpPr>
          <p:cNvPr id="43" name="Rectangle 14">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3627E21-3EC9-4BFD-B3B6-C4CDCDF69AD0}"/>
              </a:ext>
            </a:extLst>
          </p:cNvPr>
          <p:cNvPicPr>
            <a:picLocks noChangeAspect="1"/>
          </p:cNvPicPr>
          <p:nvPr/>
        </p:nvPicPr>
        <p:blipFill rotWithShape="1">
          <a:blip r:embed="rId2"/>
          <a:srcRect l="1500" t="18208" r="20228"/>
          <a:stretch/>
        </p:blipFill>
        <p:spPr>
          <a:xfrm>
            <a:off x="5706383" y="-1"/>
            <a:ext cx="6433677" cy="3428999"/>
          </a:xfrm>
          <a:prstGeom prst="rect">
            <a:avLst/>
          </a:prstGeom>
        </p:spPr>
      </p:pic>
      <p:pic>
        <p:nvPicPr>
          <p:cNvPr id="4" name="Picture 3">
            <a:extLst>
              <a:ext uri="{FF2B5EF4-FFF2-40B4-BE49-F238E27FC236}">
                <a16:creationId xmlns:a16="http://schemas.microsoft.com/office/drawing/2014/main" id="{3B43E4DF-2E20-42F9-A0AA-B714B4055EE6}"/>
              </a:ext>
            </a:extLst>
          </p:cNvPr>
          <p:cNvPicPr>
            <a:picLocks noChangeAspect="1"/>
          </p:cNvPicPr>
          <p:nvPr/>
        </p:nvPicPr>
        <p:blipFill rotWithShape="1">
          <a:blip r:embed="rId3"/>
          <a:srcRect l="3955" t="18976" r="22000"/>
          <a:stretch/>
        </p:blipFill>
        <p:spPr>
          <a:xfrm>
            <a:off x="5758322" y="3428999"/>
            <a:ext cx="6433677" cy="3429001"/>
          </a:xfrm>
          <a:prstGeom prst="rect">
            <a:avLst/>
          </a:prstGeom>
        </p:spPr>
      </p:pic>
    </p:spTree>
    <p:extLst>
      <p:ext uri="{BB962C8B-B14F-4D97-AF65-F5344CB8AC3E}">
        <p14:creationId xmlns:p14="http://schemas.microsoft.com/office/powerpoint/2010/main" val="3621072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39F14A-3B1D-49F3-BD01-2211516987E5}"/>
              </a:ext>
            </a:extLst>
          </p:cNvPr>
          <p:cNvPicPr>
            <a:picLocks noChangeAspect="1"/>
          </p:cNvPicPr>
          <p:nvPr/>
        </p:nvPicPr>
        <p:blipFill rotWithShape="1">
          <a:blip r:embed="rId2"/>
          <a:srcRect l="2999" t="18438" r="21046" b="6018"/>
          <a:stretch/>
        </p:blipFill>
        <p:spPr>
          <a:xfrm>
            <a:off x="-1" y="-1"/>
            <a:ext cx="11953703" cy="6858001"/>
          </a:xfrm>
          <a:prstGeom prst="rect">
            <a:avLst/>
          </a:prstGeom>
        </p:spPr>
      </p:pic>
    </p:spTree>
    <p:extLst>
      <p:ext uri="{BB962C8B-B14F-4D97-AF65-F5344CB8AC3E}">
        <p14:creationId xmlns:p14="http://schemas.microsoft.com/office/powerpoint/2010/main" val="3559303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FB6AC3AC-3E43-4322-9339-8849A6214CC7}"/>
              </a:ext>
            </a:extLst>
          </p:cNvPr>
          <p:cNvPicPr>
            <a:picLocks noGrp="1" noChangeAspect="1"/>
          </p:cNvPicPr>
          <p:nvPr>
            <p:ph idx="1"/>
          </p:nvPr>
        </p:nvPicPr>
        <p:blipFill rotWithShape="1">
          <a:blip r:embed="rId2"/>
          <a:srcRect l="2324" t="17439" r="19948"/>
          <a:stretch/>
        </p:blipFill>
        <p:spPr>
          <a:xfrm>
            <a:off x="0" y="0"/>
            <a:ext cx="12124864" cy="6858000"/>
          </a:xfrm>
          <a:prstGeom prst="rect">
            <a:avLst/>
          </a:prstGeom>
        </p:spPr>
      </p:pic>
    </p:spTree>
    <p:extLst>
      <p:ext uri="{BB962C8B-B14F-4D97-AF65-F5344CB8AC3E}">
        <p14:creationId xmlns:p14="http://schemas.microsoft.com/office/powerpoint/2010/main" val="126343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1EED4-A111-4B44-A0CB-E031D77742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249CCAB-67CD-474D-8F96-5C3AFDDE60C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AEEB7C6-7D31-4301-8E5D-DA520DA4C82C}"/>
              </a:ext>
            </a:extLst>
          </p:cNvPr>
          <p:cNvPicPr>
            <a:picLocks noChangeAspect="1"/>
          </p:cNvPicPr>
          <p:nvPr/>
        </p:nvPicPr>
        <p:blipFill rotWithShape="1">
          <a:blip r:embed="rId2"/>
          <a:srcRect l="8727" t="25324" r="26636" b="7708"/>
          <a:stretch/>
        </p:blipFill>
        <p:spPr>
          <a:xfrm>
            <a:off x="0" y="0"/>
            <a:ext cx="12192000" cy="6858000"/>
          </a:xfrm>
          <a:prstGeom prst="rect">
            <a:avLst/>
          </a:prstGeom>
        </p:spPr>
      </p:pic>
    </p:spTree>
    <p:extLst>
      <p:ext uri="{BB962C8B-B14F-4D97-AF65-F5344CB8AC3E}">
        <p14:creationId xmlns:p14="http://schemas.microsoft.com/office/powerpoint/2010/main" val="460801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74636-3384-4BA5-A5F8-8266F0834B3C}"/>
              </a:ext>
            </a:extLst>
          </p:cNvPr>
          <p:cNvSpPr>
            <a:spLocks noGrp="1"/>
          </p:cNvSpPr>
          <p:nvPr>
            <p:ph type="title"/>
          </p:nvPr>
        </p:nvSpPr>
        <p:spPr>
          <a:xfrm>
            <a:off x="838200" y="871562"/>
            <a:ext cx="10515600" cy="1325563"/>
          </a:xfrm>
        </p:spPr>
        <p:txBody>
          <a:bodyPr>
            <a:normAutofit fontScale="90000"/>
          </a:bodyPr>
          <a:lstStyle/>
          <a:p>
            <a:r>
              <a:rPr lang="en-US" dirty="0"/>
              <a:t>HAD PREVIOUSLY ESTABLISHED TENTATIVE ARRANGEMENTS WITH WILD MOGULS IN 2015 BUT DUE TO LACK OF CAPITAL, WAS UNABLE TO ESTABLISH CONTRACTUAL RELATIONSHIPS</a:t>
            </a:r>
          </a:p>
        </p:txBody>
      </p:sp>
      <p:sp>
        <p:nvSpPr>
          <p:cNvPr id="3" name="Content Placeholder 2">
            <a:extLst>
              <a:ext uri="{FF2B5EF4-FFF2-40B4-BE49-F238E27FC236}">
                <a16:creationId xmlns:a16="http://schemas.microsoft.com/office/drawing/2014/main" id="{30D71F80-2226-475D-8293-E0F44CFFA238}"/>
              </a:ext>
            </a:extLst>
          </p:cNvPr>
          <p:cNvSpPr>
            <a:spLocks noGrp="1"/>
          </p:cNvSpPr>
          <p:nvPr>
            <p:ph idx="1"/>
          </p:nvPr>
        </p:nvSpPr>
        <p:spPr>
          <a:xfrm>
            <a:off x="838200" y="3277771"/>
            <a:ext cx="10515600" cy="2899191"/>
          </a:xfrm>
        </p:spPr>
        <p:txBody>
          <a:bodyPr/>
          <a:lstStyle/>
          <a:p>
            <a:endParaRPr lang="en-US"/>
          </a:p>
        </p:txBody>
      </p:sp>
    </p:spTree>
    <p:extLst>
      <p:ext uri="{BB962C8B-B14F-4D97-AF65-F5344CB8AC3E}">
        <p14:creationId xmlns:p14="http://schemas.microsoft.com/office/powerpoint/2010/main" val="4024213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6B4F6-EF75-47D3-87E5-E5D985EB83AB}"/>
              </a:ext>
            </a:extLst>
          </p:cNvPr>
          <p:cNvSpPr>
            <a:spLocks noGrp="1"/>
          </p:cNvSpPr>
          <p:nvPr>
            <p:ph type="title"/>
          </p:nvPr>
        </p:nvSpPr>
        <p:spPr/>
        <p:txBody>
          <a:bodyPr/>
          <a:lstStyle/>
          <a:p>
            <a:pPr algn="ctr"/>
            <a:r>
              <a:rPr lang="en-US" dirty="0"/>
              <a:t>RETAIL DIVISION   RETAIL NOTES</a:t>
            </a:r>
          </a:p>
        </p:txBody>
      </p:sp>
      <p:sp>
        <p:nvSpPr>
          <p:cNvPr id="3" name="Content Placeholder 2">
            <a:extLst>
              <a:ext uri="{FF2B5EF4-FFF2-40B4-BE49-F238E27FC236}">
                <a16:creationId xmlns:a16="http://schemas.microsoft.com/office/drawing/2014/main" id="{153DF1DD-3550-4F72-8B0A-29B2598E9BE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22482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D5DDC-C12E-46CA-8954-9DCE45C5AE7D}"/>
              </a:ext>
            </a:extLst>
          </p:cNvPr>
          <p:cNvSpPr>
            <a:spLocks noGrp="1"/>
          </p:cNvSpPr>
          <p:nvPr>
            <p:ph type="title"/>
          </p:nvPr>
        </p:nvSpPr>
        <p:spPr/>
        <p:txBody>
          <a:bodyPr/>
          <a:lstStyle/>
          <a:p>
            <a:r>
              <a:rPr lang="en-US" dirty="0"/>
              <a:t>KEY REFERENCE POINTS</a:t>
            </a:r>
          </a:p>
        </p:txBody>
      </p:sp>
      <p:sp>
        <p:nvSpPr>
          <p:cNvPr id="3" name="Content Placeholder 2">
            <a:extLst>
              <a:ext uri="{FF2B5EF4-FFF2-40B4-BE49-F238E27FC236}">
                <a16:creationId xmlns:a16="http://schemas.microsoft.com/office/drawing/2014/main" id="{C8DE84DE-5A2A-4168-A296-DE9F428C7F7F}"/>
              </a:ext>
            </a:extLst>
          </p:cNvPr>
          <p:cNvSpPr>
            <a:spLocks noGrp="1"/>
          </p:cNvSpPr>
          <p:nvPr>
            <p:ph idx="1"/>
          </p:nvPr>
        </p:nvSpPr>
        <p:spPr/>
        <p:txBody>
          <a:bodyPr>
            <a:normAutofit fontScale="92500" lnSpcReduction="20000"/>
          </a:bodyPr>
          <a:lstStyle/>
          <a:p>
            <a:r>
              <a:rPr lang="en-US" dirty="0"/>
              <a:t>VERISON ANNUAL REPORTS FROM 2014-2016</a:t>
            </a:r>
          </a:p>
          <a:p>
            <a:r>
              <a:rPr lang="en-US" dirty="0"/>
              <a:t>AT&amp;T ANNUAL REPORTS FROM 2014-2016</a:t>
            </a:r>
          </a:p>
          <a:p>
            <a:r>
              <a:rPr lang="en-US" dirty="0"/>
              <a:t>MUSIC BUSINESS WORLDWIDE ARTICLES:</a:t>
            </a:r>
          </a:p>
          <a:p>
            <a:r>
              <a:rPr lang="en-US" dirty="0"/>
              <a:t>CALIROYAL MARKET NICHE:</a:t>
            </a:r>
          </a:p>
          <a:p>
            <a:pPr lvl="1"/>
            <a:r>
              <a:rPr lang="en-US" dirty="0"/>
              <a:t>NO EXPLICIT LYRICS ON PLATFORM</a:t>
            </a:r>
          </a:p>
          <a:p>
            <a:pPr lvl="1"/>
            <a:r>
              <a:rPr lang="en-US" dirty="0"/>
              <a:t>EXCLUSIVE DISTRIBUTION ARRANGEMENTS WITH RECORD LABELS AND PRODUCTION COMPANIES THROUGH JOINT VENTURES STRUCTURE AS CORPORATE ENTITY EQUITIES AND PROJECTS WITH A DURATION NOT TO EXCEED 5 YEARS</a:t>
            </a:r>
          </a:p>
          <a:p>
            <a:pPr lvl="1"/>
            <a:r>
              <a:rPr lang="en-US" dirty="0"/>
              <a:t>NO STREAMING OF CONTENT ON PLATFORM</a:t>
            </a:r>
          </a:p>
          <a:p>
            <a:pPr lvl="2"/>
            <a:r>
              <a:rPr lang="en-US" dirty="0"/>
              <a:t>STREAMING DEVALUES THE ARITIST’S SHARE OF REVENUES</a:t>
            </a:r>
          </a:p>
          <a:p>
            <a:pPr lvl="2"/>
            <a:r>
              <a:rPr lang="en-US" dirty="0"/>
              <a:t>DIGITAL DOWNLOADS AND CD DISTRIBUTION IS THE OBJECTIVE</a:t>
            </a:r>
          </a:p>
          <a:p>
            <a:pPr lvl="2"/>
            <a:r>
              <a:rPr lang="en-US" dirty="0"/>
              <a:t>PER UNIT SALES REVENUES ARE EXPECTED TO EXPONENTIALLY INCREASE ARTIS SHARE OF REVENUES</a:t>
            </a:r>
          </a:p>
        </p:txBody>
      </p:sp>
    </p:spTree>
    <p:extLst>
      <p:ext uri="{BB962C8B-B14F-4D97-AF65-F5344CB8AC3E}">
        <p14:creationId xmlns:p14="http://schemas.microsoft.com/office/powerpoint/2010/main" val="3729997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C77B03-6C09-4145-BE68-A80D390CCF09}"/>
              </a:ext>
            </a:extLst>
          </p:cNvPr>
          <p:cNvPicPr>
            <a:picLocks noChangeAspect="1"/>
          </p:cNvPicPr>
          <p:nvPr/>
        </p:nvPicPr>
        <p:blipFill rotWithShape="1">
          <a:blip r:embed="rId3"/>
          <a:srcRect l="5158" t="27839" r="30037" b="25514"/>
          <a:stretch/>
        </p:blipFill>
        <p:spPr>
          <a:xfrm>
            <a:off x="74841" y="1532001"/>
            <a:ext cx="7974573" cy="3056625"/>
          </a:xfrm>
          <a:prstGeom prst="rect">
            <a:avLst/>
          </a:prstGeom>
        </p:spPr>
      </p:pic>
      <p:sp>
        <p:nvSpPr>
          <p:cNvPr id="41" name="Rectangle 40">
            <a:extLst>
              <a:ext uri="{FF2B5EF4-FFF2-40B4-BE49-F238E27FC236}">
                <a16:creationId xmlns:a16="http://schemas.microsoft.com/office/drawing/2014/main" id="{F5493CFF-E43B-4B10-ACE1-C8A124662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0"/>
            <a:ext cx="406212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26FC9E-583A-4684-9E94-AB8C8357DE57}"/>
              </a:ext>
            </a:extLst>
          </p:cNvPr>
          <p:cNvSpPr>
            <a:spLocks noGrp="1"/>
          </p:cNvSpPr>
          <p:nvPr>
            <p:ph type="title"/>
          </p:nvPr>
        </p:nvSpPr>
        <p:spPr>
          <a:xfrm>
            <a:off x="8502650" y="643467"/>
            <a:ext cx="3117850" cy="2556385"/>
          </a:xfrm>
        </p:spPr>
        <p:txBody>
          <a:bodyPr anchor="b">
            <a:normAutofit fontScale="90000"/>
          </a:bodyPr>
          <a:lstStyle/>
          <a:p>
            <a:r>
              <a:rPr lang="en-US" sz="4800" dirty="0">
                <a:solidFill>
                  <a:schemeClr val="bg1"/>
                </a:solidFill>
              </a:rPr>
              <a:t>RIAA MUSIC REVENUE DATA</a:t>
            </a:r>
          </a:p>
        </p:txBody>
      </p:sp>
      <p:sp>
        <p:nvSpPr>
          <p:cNvPr id="3" name="Content Placeholder 2">
            <a:extLst>
              <a:ext uri="{FF2B5EF4-FFF2-40B4-BE49-F238E27FC236}">
                <a16:creationId xmlns:a16="http://schemas.microsoft.com/office/drawing/2014/main" id="{D6FE31CD-31DD-487C-9D17-CA7645FE5979}"/>
              </a:ext>
            </a:extLst>
          </p:cNvPr>
          <p:cNvSpPr>
            <a:spLocks noGrp="1"/>
          </p:cNvSpPr>
          <p:nvPr>
            <p:ph idx="1"/>
          </p:nvPr>
        </p:nvSpPr>
        <p:spPr>
          <a:xfrm>
            <a:off x="8502649" y="3358608"/>
            <a:ext cx="3045883" cy="2831273"/>
          </a:xfrm>
        </p:spPr>
        <p:txBody>
          <a:bodyPr>
            <a:normAutofit/>
          </a:bodyPr>
          <a:lstStyle/>
          <a:p>
            <a:r>
              <a:rPr lang="en-US" sz="3200" dirty="0">
                <a:solidFill>
                  <a:schemeClr val="bg1"/>
                </a:solidFill>
              </a:rPr>
              <a:t>CALENDAR YEAR 2015</a:t>
            </a:r>
          </a:p>
          <a:p>
            <a:endParaRPr lang="en-US" sz="1800" dirty="0">
              <a:solidFill>
                <a:schemeClr val="bg1"/>
              </a:solidFill>
            </a:endParaRPr>
          </a:p>
        </p:txBody>
      </p:sp>
      <p:sp>
        <p:nvSpPr>
          <p:cNvPr id="28" name="TextBox 27">
            <a:extLst>
              <a:ext uri="{FF2B5EF4-FFF2-40B4-BE49-F238E27FC236}">
                <a16:creationId xmlns:a16="http://schemas.microsoft.com/office/drawing/2014/main" id="{BCD0FB85-0955-4B10-941B-9EE537BA0F16}"/>
              </a:ext>
            </a:extLst>
          </p:cNvPr>
          <p:cNvSpPr txBox="1"/>
          <p:nvPr/>
        </p:nvSpPr>
        <p:spPr>
          <a:xfrm>
            <a:off x="643468" y="5325999"/>
            <a:ext cx="6093228" cy="369332"/>
          </a:xfrm>
          <a:prstGeom prst="rect">
            <a:avLst/>
          </a:prstGeom>
          <a:noFill/>
        </p:spPr>
        <p:txBody>
          <a:bodyPr wrap="square">
            <a:spAutoFit/>
          </a:bodyPr>
          <a:lstStyle/>
          <a:p>
            <a:r>
              <a:rPr lang="en-US" dirty="0">
                <a:hlinkClick r:id="rId4"/>
              </a:rPr>
              <a:t>https://www.riaa.com/reports/digital-music-report-2015/</a:t>
            </a:r>
            <a:endParaRPr lang="en-US" dirty="0"/>
          </a:p>
        </p:txBody>
      </p:sp>
    </p:spTree>
    <p:extLst>
      <p:ext uri="{BB962C8B-B14F-4D97-AF65-F5344CB8AC3E}">
        <p14:creationId xmlns:p14="http://schemas.microsoft.com/office/powerpoint/2010/main" val="1292672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26FC9E-583A-4684-9E94-AB8C8357DE57}"/>
              </a:ext>
            </a:extLst>
          </p:cNvPr>
          <p:cNvSpPr>
            <a:spLocks noGrp="1"/>
          </p:cNvSpPr>
          <p:nvPr>
            <p:ph type="title"/>
          </p:nvPr>
        </p:nvSpPr>
        <p:spPr>
          <a:xfrm>
            <a:off x="838200" y="585216"/>
            <a:ext cx="10515600" cy="1325563"/>
          </a:xfrm>
        </p:spPr>
        <p:txBody>
          <a:bodyPr>
            <a:normAutofit/>
          </a:bodyPr>
          <a:lstStyle/>
          <a:p>
            <a:r>
              <a:rPr lang="en-US">
                <a:solidFill>
                  <a:schemeClr val="bg1"/>
                </a:solidFill>
              </a:rPr>
              <a:t>RIAA MUSIC REVENUE DATA</a:t>
            </a:r>
          </a:p>
        </p:txBody>
      </p:sp>
      <p:pic>
        <p:nvPicPr>
          <p:cNvPr id="7" name="Picture 6">
            <a:extLst>
              <a:ext uri="{FF2B5EF4-FFF2-40B4-BE49-F238E27FC236}">
                <a16:creationId xmlns:a16="http://schemas.microsoft.com/office/drawing/2014/main" id="{30EB73F1-954D-4EE6-A0CB-F9674A103DE2}"/>
              </a:ext>
            </a:extLst>
          </p:cNvPr>
          <p:cNvPicPr>
            <a:picLocks noChangeAspect="1"/>
          </p:cNvPicPr>
          <p:nvPr/>
        </p:nvPicPr>
        <p:blipFill rotWithShape="1">
          <a:blip r:embed="rId3"/>
          <a:srcRect l="22051"/>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D6FE31CD-31DD-487C-9D17-CA7645FE5979}"/>
              </a:ext>
            </a:extLst>
          </p:cNvPr>
          <p:cNvSpPr>
            <a:spLocks noGrp="1"/>
          </p:cNvSpPr>
          <p:nvPr>
            <p:ph idx="1"/>
          </p:nvPr>
        </p:nvSpPr>
        <p:spPr>
          <a:xfrm>
            <a:off x="7546848" y="2516777"/>
            <a:ext cx="3803904" cy="3660185"/>
          </a:xfrm>
        </p:spPr>
        <p:txBody>
          <a:bodyPr anchor="ctr">
            <a:normAutofit/>
          </a:bodyPr>
          <a:lstStyle/>
          <a:p>
            <a:r>
              <a:rPr lang="en-US" sz="2200"/>
              <a:t>CALENDAR YEAR 2015</a:t>
            </a:r>
          </a:p>
          <a:p>
            <a:endParaRPr lang="en-US" sz="2200"/>
          </a:p>
        </p:txBody>
      </p:sp>
      <p:sp>
        <p:nvSpPr>
          <p:cNvPr id="28" name="TextBox 27">
            <a:extLst>
              <a:ext uri="{FF2B5EF4-FFF2-40B4-BE49-F238E27FC236}">
                <a16:creationId xmlns:a16="http://schemas.microsoft.com/office/drawing/2014/main" id="{BCD0FB85-0955-4B10-941B-9EE537BA0F16}"/>
              </a:ext>
            </a:extLst>
          </p:cNvPr>
          <p:cNvSpPr txBox="1"/>
          <p:nvPr/>
        </p:nvSpPr>
        <p:spPr>
          <a:xfrm>
            <a:off x="6098772" y="6272784"/>
            <a:ext cx="6093228" cy="369332"/>
          </a:xfrm>
          <a:prstGeom prst="rect">
            <a:avLst/>
          </a:prstGeom>
          <a:noFill/>
        </p:spPr>
        <p:txBody>
          <a:bodyPr wrap="square">
            <a:spAutoFit/>
          </a:bodyPr>
          <a:lstStyle/>
          <a:p>
            <a:pPr>
              <a:spcAft>
                <a:spcPts val="600"/>
              </a:spcAft>
            </a:pPr>
            <a:r>
              <a:rPr lang="en-US" dirty="0">
                <a:hlinkClick r:id="rId4"/>
              </a:rPr>
              <a:t>https://www.riaa.com/reports/digital-music-report-2015/</a:t>
            </a:r>
            <a:endParaRPr lang="en-US" dirty="0"/>
          </a:p>
        </p:txBody>
      </p:sp>
    </p:spTree>
    <p:extLst>
      <p:ext uri="{BB962C8B-B14F-4D97-AF65-F5344CB8AC3E}">
        <p14:creationId xmlns:p14="http://schemas.microsoft.com/office/powerpoint/2010/main" val="1734892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26FC9E-583A-4684-9E94-AB8C8357DE57}"/>
              </a:ext>
            </a:extLst>
          </p:cNvPr>
          <p:cNvSpPr>
            <a:spLocks noGrp="1"/>
          </p:cNvSpPr>
          <p:nvPr>
            <p:ph type="title"/>
          </p:nvPr>
        </p:nvSpPr>
        <p:spPr>
          <a:xfrm>
            <a:off x="838200" y="585216"/>
            <a:ext cx="10515600" cy="1325563"/>
          </a:xfrm>
        </p:spPr>
        <p:txBody>
          <a:bodyPr>
            <a:normAutofit/>
          </a:bodyPr>
          <a:lstStyle/>
          <a:p>
            <a:r>
              <a:rPr lang="en-US">
                <a:solidFill>
                  <a:schemeClr val="bg1"/>
                </a:solidFill>
              </a:rPr>
              <a:t>RIAA MUSIC REVENUE DATA</a:t>
            </a:r>
          </a:p>
        </p:txBody>
      </p:sp>
      <p:sp>
        <p:nvSpPr>
          <p:cNvPr id="3" name="Content Placeholder 2">
            <a:extLst>
              <a:ext uri="{FF2B5EF4-FFF2-40B4-BE49-F238E27FC236}">
                <a16:creationId xmlns:a16="http://schemas.microsoft.com/office/drawing/2014/main" id="{D6FE31CD-31DD-487C-9D17-CA7645FE5979}"/>
              </a:ext>
            </a:extLst>
          </p:cNvPr>
          <p:cNvSpPr>
            <a:spLocks noGrp="1"/>
          </p:cNvSpPr>
          <p:nvPr>
            <p:ph idx="1"/>
          </p:nvPr>
        </p:nvSpPr>
        <p:spPr>
          <a:xfrm>
            <a:off x="7546848" y="2516777"/>
            <a:ext cx="3803904" cy="3660185"/>
          </a:xfrm>
        </p:spPr>
        <p:txBody>
          <a:bodyPr anchor="ctr">
            <a:normAutofit/>
          </a:bodyPr>
          <a:lstStyle/>
          <a:p>
            <a:r>
              <a:rPr lang="en-US" sz="2200"/>
              <a:t>CALENDAR YEAR 2015</a:t>
            </a:r>
          </a:p>
          <a:p>
            <a:endParaRPr lang="en-US" sz="2200"/>
          </a:p>
        </p:txBody>
      </p:sp>
      <p:sp>
        <p:nvSpPr>
          <p:cNvPr id="28" name="TextBox 27">
            <a:extLst>
              <a:ext uri="{FF2B5EF4-FFF2-40B4-BE49-F238E27FC236}">
                <a16:creationId xmlns:a16="http://schemas.microsoft.com/office/drawing/2014/main" id="{BCD0FB85-0955-4B10-941B-9EE537BA0F16}"/>
              </a:ext>
            </a:extLst>
          </p:cNvPr>
          <p:cNvSpPr txBox="1"/>
          <p:nvPr/>
        </p:nvSpPr>
        <p:spPr>
          <a:xfrm>
            <a:off x="1059104" y="6325863"/>
            <a:ext cx="6093228" cy="369332"/>
          </a:xfrm>
          <a:prstGeom prst="rect">
            <a:avLst/>
          </a:prstGeom>
          <a:noFill/>
        </p:spPr>
        <p:txBody>
          <a:bodyPr wrap="square">
            <a:spAutoFit/>
          </a:bodyPr>
          <a:lstStyle/>
          <a:p>
            <a:pPr>
              <a:spcAft>
                <a:spcPts val="600"/>
              </a:spcAft>
            </a:pPr>
            <a:r>
              <a:rPr lang="en-US" dirty="0">
                <a:hlinkClick r:id="rId3"/>
              </a:rPr>
              <a:t>https://www.riaa.com/reports/digital-music-report-2015/</a:t>
            </a:r>
            <a:endParaRPr lang="en-US" dirty="0"/>
          </a:p>
        </p:txBody>
      </p:sp>
      <p:pic>
        <p:nvPicPr>
          <p:cNvPr id="4" name="Picture 3">
            <a:extLst>
              <a:ext uri="{FF2B5EF4-FFF2-40B4-BE49-F238E27FC236}">
                <a16:creationId xmlns:a16="http://schemas.microsoft.com/office/drawing/2014/main" id="{E7947920-DF41-42FF-91FE-C336E063F52C}"/>
              </a:ext>
            </a:extLst>
          </p:cNvPr>
          <p:cNvPicPr>
            <a:picLocks noChangeAspect="1"/>
          </p:cNvPicPr>
          <p:nvPr/>
        </p:nvPicPr>
        <p:blipFill rotWithShape="1">
          <a:blip r:embed="rId4"/>
          <a:srcRect l="19364" t="15120" r="23227" b="10148"/>
          <a:stretch/>
        </p:blipFill>
        <p:spPr>
          <a:xfrm>
            <a:off x="548639" y="2206133"/>
            <a:ext cx="5868786" cy="4071446"/>
          </a:xfrm>
          <a:prstGeom prst="rect">
            <a:avLst/>
          </a:prstGeom>
        </p:spPr>
      </p:pic>
    </p:spTree>
    <p:extLst>
      <p:ext uri="{BB962C8B-B14F-4D97-AF65-F5344CB8AC3E}">
        <p14:creationId xmlns:p14="http://schemas.microsoft.com/office/powerpoint/2010/main" val="792023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26FC9E-583A-4684-9E94-AB8C8357DE57}"/>
              </a:ext>
            </a:extLst>
          </p:cNvPr>
          <p:cNvSpPr>
            <a:spLocks noGrp="1"/>
          </p:cNvSpPr>
          <p:nvPr>
            <p:ph type="title"/>
          </p:nvPr>
        </p:nvSpPr>
        <p:spPr>
          <a:xfrm>
            <a:off x="838200" y="585216"/>
            <a:ext cx="10515600" cy="1325563"/>
          </a:xfrm>
        </p:spPr>
        <p:txBody>
          <a:bodyPr>
            <a:normAutofit/>
          </a:bodyPr>
          <a:lstStyle/>
          <a:p>
            <a:r>
              <a:rPr lang="en-US" dirty="0">
                <a:solidFill>
                  <a:schemeClr val="bg1"/>
                </a:solidFill>
              </a:rPr>
              <a:t>RIAA MUSIC REVENUE DATA</a:t>
            </a:r>
          </a:p>
        </p:txBody>
      </p:sp>
      <p:sp>
        <p:nvSpPr>
          <p:cNvPr id="3" name="Content Placeholder 2">
            <a:extLst>
              <a:ext uri="{FF2B5EF4-FFF2-40B4-BE49-F238E27FC236}">
                <a16:creationId xmlns:a16="http://schemas.microsoft.com/office/drawing/2014/main" id="{D6FE31CD-31DD-487C-9D17-CA7645FE5979}"/>
              </a:ext>
            </a:extLst>
          </p:cNvPr>
          <p:cNvSpPr>
            <a:spLocks noGrp="1"/>
          </p:cNvSpPr>
          <p:nvPr>
            <p:ph idx="1"/>
          </p:nvPr>
        </p:nvSpPr>
        <p:spPr>
          <a:xfrm>
            <a:off x="7546848" y="2516777"/>
            <a:ext cx="3803904" cy="3660185"/>
          </a:xfrm>
        </p:spPr>
        <p:txBody>
          <a:bodyPr anchor="ctr">
            <a:normAutofit/>
          </a:bodyPr>
          <a:lstStyle/>
          <a:p>
            <a:r>
              <a:rPr lang="en-US" sz="2200"/>
              <a:t>CALENDAR YEAR 2015</a:t>
            </a:r>
          </a:p>
          <a:p>
            <a:endParaRPr lang="en-US" sz="2200"/>
          </a:p>
        </p:txBody>
      </p:sp>
      <p:sp>
        <p:nvSpPr>
          <p:cNvPr id="28" name="TextBox 27">
            <a:extLst>
              <a:ext uri="{FF2B5EF4-FFF2-40B4-BE49-F238E27FC236}">
                <a16:creationId xmlns:a16="http://schemas.microsoft.com/office/drawing/2014/main" id="{BCD0FB85-0955-4B10-941B-9EE537BA0F16}"/>
              </a:ext>
            </a:extLst>
          </p:cNvPr>
          <p:cNvSpPr txBox="1"/>
          <p:nvPr/>
        </p:nvSpPr>
        <p:spPr>
          <a:xfrm>
            <a:off x="1059104" y="6325863"/>
            <a:ext cx="6093228" cy="369332"/>
          </a:xfrm>
          <a:prstGeom prst="rect">
            <a:avLst/>
          </a:prstGeom>
          <a:noFill/>
        </p:spPr>
        <p:txBody>
          <a:bodyPr wrap="square">
            <a:spAutoFit/>
          </a:bodyPr>
          <a:lstStyle/>
          <a:p>
            <a:pPr>
              <a:spcAft>
                <a:spcPts val="600"/>
              </a:spcAft>
            </a:pPr>
            <a:r>
              <a:rPr lang="en-US" dirty="0">
                <a:hlinkClick r:id="rId3"/>
              </a:rPr>
              <a:t>https://www.riaa.com/reports/digital-music-report-2015/</a:t>
            </a:r>
            <a:endParaRPr lang="en-US" dirty="0"/>
          </a:p>
        </p:txBody>
      </p:sp>
      <p:pic>
        <p:nvPicPr>
          <p:cNvPr id="5" name="Picture 4">
            <a:extLst>
              <a:ext uri="{FF2B5EF4-FFF2-40B4-BE49-F238E27FC236}">
                <a16:creationId xmlns:a16="http://schemas.microsoft.com/office/drawing/2014/main" id="{1B525C6A-ECDB-4532-ABFA-F1DF31BECA07}"/>
              </a:ext>
            </a:extLst>
          </p:cNvPr>
          <p:cNvPicPr>
            <a:picLocks noChangeAspect="1"/>
          </p:cNvPicPr>
          <p:nvPr/>
        </p:nvPicPr>
        <p:blipFill rotWithShape="1">
          <a:blip r:embed="rId4"/>
          <a:srcRect l="26455" t="15138" r="29227" b="16545"/>
          <a:stretch/>
        </p:blipFill>
        <p:spPr>
          <a:xfrm>
            <a:off x="232757" y="2148524"/>
            <a:ext cx="5863243" cy="4083874"/>
          </a:xfrm>
          <a:prstGeom prst="rect">
            <a:avLst/>
          </a:prstGeom>
        </p:spPr>
      </p:pic>
    </p:spTree>
    <p:extLst>
      <p:ext uri="{BB962C8B-B14F-4D97-AF65-F5344CB8AC3E}">
        <p14:creationId xmlns:p14="http://schemas.microsoft.com/office/powerpoint/2010/main" val="3782268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773</TotalTime>
  <Words>645</Words>
  <Application>Microsoft Office PowerPoint</Application>
  <PresentationFormat>Widescreen</PresentationFormat>
  <Paragraphs>56</Paragraphs>
  <Slides>24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MAJOR SHIFT IN HOW MUSIC AND OTHER ARTISTIC ORIGINALS ARE CLASSIFIED ACCORDING THE BUREAU OF ECONOMIC ANALYSIS</vt:lpstr>
      <vt:lpstr>PROPOSED CALIROYAL MOGULS JOINT VENTURE</vt:lpstr>
      <vt:lpstr>HAD PREVIOUSLY ESTABLISHED TENTATIVE ARRANGEMENTS WITH WILD MOGULS IN 2015 BUT DUE TO LACK OF CAPITAL, WAS UNABLE TO ESTABLISH CONTRACTUAL RELATIONSHIPS</vt:lpstr>
      <vt:lpstr>RETAIL DIVISION   RETAIL NOTES</vt:lpstr>
      <vt:lpstr>KEY REFERENCE POINTS</vt:lpstr>
      <vt:lpstr>RIAA MUSIC REVENUE DATA</vt:lpstr>
      <vt:lpstr>RIAA MUSIC REVENUE DATA</vt:lpstr>
      <vt:lpstr>RIAA MUSIC REVENUE DATA</vt:lpstr>
      <vt:lpstr>RIAA MUSIC REVENUE DATA</vt:lpstr>
      <vt:lpstr>RIAA MUSIC REVENUE DATA</vt:lpstr>
      <vt:lpstr>RIAA MUSIC REVENUE DATA</vt:lpstr>
      <vt:lpstr>AS STREAMING REVENUES INCREASE, PAID SUBSCRIPTIONS INCREASE AND DIGITAL DOWNLOADS DECREASE WHICH MEANS THE ARTIST’S SHARE OF REVNUE DECREASES IN DIRECT PROPORTION TO STREAMING REVENUES INCREASING</vt:lpstr>
      <vt:lpstr>AS STREAMING REVENUES INCREASE, PAID SUBSCRIPTIONS INCREASE AND DIGITAL DOWNLOADS DECREASE WHICH MEANS THE ARTIST’S SHARE OF REVNUE DECREASES IN DIRECT PROPORTION TO STREAMING REVENUES INCREASING</vt:lpstr>
      <vt:lpstr>AS STREAMING REVENUES INCREASE, PAID SUBSCRIPTIONS INCREASE AND DIGITAL DOWNLOADS DECREASE WHICH MEANS THE ARTIST’S SHARE OF REVNUE DECREASES IN DIRECT PROPORTION TO STREAMING REVENUES INCREASING</vt:lpstr>
      <vt:lpstr>AS STREAMING REVENUES INCREASE, PAID SUBSCRIPTIONS INCREASE AND DIGITAL DOWNLOADS DECREASE WHICH MEANS THE ARTIST’S SHARE OF REVNUE DECREASES IN DIRECT PROPORTION TO STREAMING REVENUES INCREASING</vt:lpstr>
      <vt:lpstr>OUR PROPRIETARY PORTFOLIO STRUCTURE SHIFTS THE FOCUS FROM VENTURE CAPITAL INVESTMENT CRITERIA WHICH FOCUSES ON THE BUSINESS ITSELF, TO DIVERSIFIED PROJECT EQUITIES STRUCTURED TO BE RISK WORTHY INVESTMENTS FOR FINANCIAL INSTITUTIONS OFFERING PROJECT FINANCE THROUGH PRINCIPAL PROVIDER CREDIT ENHANCEMENT AND ASSET MONETIZATION PROCESSES. OUR PORTFOLIO STRUCTURE FOCUSES ON LEVERAGING ARTISTIC ORIGINALS AS ASSETS TO PROVIDE INVESTORS WITH DESIRED RATES OF RETURN ON INVESTMENT AND EQUITY.</vt:lpstr>
      <vt:lpstr>WILD MOGULS DISTRIBUTION NETWORK (SOURCE: 2015 BUSINESS DEVELOPMENT CORRESPONDENCE WITH WILD MOGULS)</vt:lpstr>
      <vt:lpstr>WILD MOGULS DISTRIBUTION NETWORK (SOURCE: 2015 BUSINESS DEVELOPMENT CORRESPONDENCE WITH WILD MOGULS)</vt:lpstr>
      <vt:lpstr>PowerPoint Presentation</vt:lpstr>
      <vt:lpstr>VALUE ADDED PROPOSITION THROUGH CALIROYAL PLATFORMS</vt:lpstr>
      <vt:lpstr>VALUE ADDED PROPOSITION THROUGH CALIROYAL PLATFORMS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SHIFT IN HOW MUSIC AND OTHER ARTISTIC ORIGINALS ARE CLASSIFIED ACCORDING THE BUREAU OF ECONOMIC ANALYSIS</dc:title>
  <dc:creator>Braxton, Michael</dc:creator>
  <cp:lastModifiedBy>Giovanni caffale</cp:lastModifiedBy>
  <cp:revision>13</cp:revision>
  <dcterms:created xsi:type="dcterms:W3CDTF">2020-09-26T08:54:02Z</dcterms:created>
  <dcterms:modified xsi:type="dcterms:W3CDTF">2025-08-22T20:00:39Z</dcterms:modified>
</cp:coreProperties>
</file>